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2" r:id="rId15"/>
    <p:sldId id="267" r:id="rId16"/>
    <p:sldId id="268" r:id="rId17"/>
    <p:sldId id="305" r:id="rId18"/>
    <p:sldId id="307" r:id="rId19"/>
    <p:sldId id="308" r:id="rId20"/>
    <p:sldId id="309" r:id="rId21"/>
    <p:sldId id="310" r:id="rId22"/>
    <p:sldId id="311" r:id="rId23"/>
    <p:sldId id="313" r:id="rId24"/>
    <p:sldId id="314" r:id="rId25"/>
    <p:sldId id="317" r:id="rId26"/>
    <p:sldId id="318" r:id="rId27"/>
    <p:sldId id="319" r:id="rId28"/>
    <p:sldId id="284" r:id="rId29"/>
    <p:sldId id="285" r:id="rId30"/>
    <p:sldId id="286" r:id="rId31"/>
    <p:sldId id="287" r:id="rId32"/>
    <p:sldId id="288" r:id="rId33"/>
    <p:sldId id="289" r:id="rId34"/>
    <p:sldId id="290" r:id="rId35"/>
    <p:sldId id="291" r:id="rId36"/>
    <p:sldId id="292" r:id="rId37"/>
    <p:sldId id="295" r:id="rId38"/>
    <p:sldId id="296" r:id="rId39"/>
    <p:sldId id="297" r:id="rId40"/>
    <p:sldId id="298" r:id="rId41"/>
    <p:sldId id="299" r:id="rId42"/>
    <p:sldId id="300" r:id="rId43"/>
    <p:sldId id="301" r:id="rId44"/>
    <p:sldId id="302" r:id="rId45"/>
    <p:sldId id="282" r:id="rId46"/>
    <p:sldId id="273" r:id="rId47"/>
    <p:sldId id="274" r:id="rId48"/>
    <p:sldId id="275" r:id="rId49"/>
    <p:sldId id="276" r:id="rId50"/>
    <p:sldId id="277" r:id="rId51"/>
    <p:sldId id="278" r:id="rId52"/>
    <p:sldId id="279" r:id="rId53"/>
    <p:sldId id="280" r:id="rId54"/>
    <p:sldId id="315" r:id="rId55"/>
    <p:sldId id="316" r:id="rId56"/>
    <p:sldId id="320" r:id="rId57"/>
    <p:sldId id="321" r:id="rId58"/>
    <p:sldId id="32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DDDDD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452" autoAdjust="0"/>
    <p:restoredTop sz="94660"/>
  </p:normalViewPr>
  <p:slideViewPr>
    <p:cSldViewPr snapToGrid="0">
      <p:cViewPr varScale="1">
        <p:scale>
          <a:sx n="74" d="100"/>
          <a:sy n="74" d="100"/>
        </p:scale>
        <p:origin x="7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9994C8-34EE-465C-B800-96929DF8791B}" type="datetimeFigureOut">
              <a:rPr lang="en-IN" smtClean="0"/>
              <a:t>26-12-2018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A57CC-1D51-4B09-97A3-249DC92155A4}" type="slidenum">
              <a:rPr lang="en-IN" smtClean="0"/>
              <a:t>‹#›</a:t>
            </a:fld>
            <a:endParaRPr lang="en-IN"/>
          </a:p>
        </p:txBody>
      </p:sp>
    </p:spTree>
    <p:extLst>
      <p:ext uri="{BB962C8B-B14F-4D97-AF65-F5344CB8AC3E}">
        <p14:creationId xmlns:p14="http://schemas.microsoft.com/office/powerpoint/2010/main" val="46859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44B2-A5D8-4A18-B174-3D23C71E178C}"/>
              </a:ext>
            </a:extLst>
          </p:cNvPr>
          <p:cNvSpPr>
            <a:spLocks noGrp="1"/>
          </p:cNvSpPr>
          <p:nvPr>
            <p:ph type="ctrTitle"/>
          </p:nvPr>
        </p:nvSpPr>
        <p:spPr>
          <a:xfrm>
            <a:off x="548054" y="6651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DB82C9-4C3B-448E-98E3-550122F8D514}"/>
              </a:ext>
            </a:extLst>
          </p:cNvPr>
          <p:cNvSpPr>
            <a:spLocks noGrp="1"/>
          </p:cNvSpPr>
          <p:nvPr>
            <p:ph type="subTitle" idx="1"/>
          </p:nvPr>
        </p:nvSpPr>
        <p:spPr>
          <a:xfrm>
            <a:off x="548054" y="342900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2BD465-1A52-40C2-B25A-01823057E91E}"/>
              </a:ext>
            </a:extLst>
          </p:cNvPr>
          <p:cNvSpPr>
            <a:spLocks noGrp="1"/>
          </p:cNvSpPr>
          <p:nvPr>
            <p:ph type="dt" sz="half" idx="10"/>
          </p:nvPr>
        </p:nvSpPr>
        <p:spPr>
          <a:xfrm>
            <a:off x="164490" y="6466332"/>
            <a:ext cx="2446825" cy="227082"/>
          </a:xfrm>
          <a:prstGeom prst="rect">
            <a:avLst/>
          </a:prstGeom>
        </p:spPr>
        <p:txBody>
          <a:bodyPr/>
          <a:lstStyle/>
          <a:p>
            <a:fld id="{52CFC753-266A-4C7D-B377-D00589A9C829}" type="datetime1">
              <a:rPr lang="en-IN" smtClean="0"/>
              <a:t>26-12-2018</a:t>
            </a:fld>
            <a:endParaRPr lang="en-IN"/>
          </a:p>
        </p:txBody>
      </p:sp>
      <p:sp>
        <p:nvSpPr>
          <p:cNvPr id="5" name="Footer Placeholder 4">
            <a:extLst>
              <a:ext uri="{FF2B5EF4-FFF2-40B4-BE49-F238E27FC236}">
                <a16:creationId xmlns:a16="http://schemas.microsoft.com/office/drawing/2014/main" id="{9E02875B-2C29-422D-8221-71DB9E60E9C1}"/>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6" name="Slide Number Placeholder 5">
            <a:extLst>
              <a:ext uri="{FF2B5EF4-FFF2-40B4-BE49-F238E27FC236}">
                <a16:creationId xmlns:a16="http://schemas.microsoft.com/office/drawing/2014/main" id="{595540EB-9B50-4847-AFFE-854E6C38F552}"/>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18620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79D9-ED00-4580-A7AF-61C476283F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BFDE70-7CBD-4924-9558-05BBBC39D4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E1E169-BC53-4B15-92CC-C8DAB70EBDAB}"/>
              </a:ext>
            </a:extLst>
          </p:cNvPr>
          <p:cNvSpPr>
            <a:spLocks noGrp="1"/>
          </p:cNvSpPr>
          <p:nvPr>
            <p:ph type="dt" sz="half" idx="10"/>
          </p:nvPr>
        </p:nvSpPr>
        <p:spPr>
          <a:xfrm>
            <a:off x="164490" y="6466332"/>
            <a:ext cx="2446825" cy="227082"/>
          </a:xfrm>
          <a:prstGeom prst="rect">
            <a:avLst/>
          </a:prstGeom>
        </p:spPr>
        <p:txBody>
          <a:bodyPr/>
          <a:lstStyle/>
          <a:p>
            <a:fld id="{FA50673A-C298-4110-8491-D59FD3F277D3}" type="datetime1">
              <a:rPr lang="en-IN" smtClean="0"/>
              <a:t>26-12-2018</a:t>
            </a:fld>
            <a:endParaRPr lang="en-IN"/>
          </a:p>
        </p:txBody>
      </p:sp>
      <p:sp>
        <p:nvSpPr>
          <p:cNvPr id="5" name="Footer Placeholder 4">
            <a:extLst>
              <a:ext uri="{FF2B5EF4-FFF2-40B4-BE49-F238E27FC236}">
                <a16:creationId xmlns:a16="http://schemas.microsoft.com/office/drawing/2014/main" id="{6FED61E4-80EB-4C13-99DC-4C511E73290E}"/>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6" name="Slide Number Placeholder 5">
            <a:extLst>
              <a:ext uri="{FF2B5EF4-FFF2-40B4-BE49-F238E27FC236}">
                <a16:creationId xmlns:a16="http://schemas.microsoft.com/office/drawing/2014/main" id="{4B0FF24F-19D4-43D9-A312-4BE9CADE32A2}"/>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1035483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DBA42-BB8A-4884-8CB7-B0100966AF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8B3132-9451-4CFA-B342-0216DC1A70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3BBC09-4188-4080-A7C8-B6F22052ECA5}"/>
              </a:ext>
            </a:extLst>
          </p:cNvPr>
          <p:cNvSpPr>
            <a:spLocks noGrp="1"/>
          </p:cNvSpPr>
          <p:nvPr>
            <p:ph type="dt" sz="half" idx="10"/>
          </p:nvPr>
        </p:nvSpPr>
        <p:spPr>
          <a:xfrm>
            <a:off x="164490" y="6466332"/>
            <a:ext cx="2446825" cy="227082"/>
          </a:xfrm>
          <a:prstGeom prst="rect">
            <a:avLst/>
          </a:prstGeom>
        </p:spPr>
        <p:txBody>
          <a:bodyPr/>
          <a:lstStyle/>
          <a:p>
            <a:fld id="{66478FED-3877-4615-AAB8-C6921D5DDBB3}" type="datetime1">
              <a:rPr lang="en-IN" smtClean="0"/>
              <a:t>26-12-2018</a:t>
            </a:fld>
            <a:endParaRPr lang="en-IN"/>
          </a:p>
        </p:txBody>
      </p:sp>
      <p:sp>
        <p:nvSpPr>
          <p:cNvPr id="5" name="Footer Placeholder 4">
            <a:extLst>
              <a:ext uri="{FF2B5EF4-FFF2-40B4-BE49-F238E27FC236}">
                <a16:creationId xmlns:a16="http://schemas.microsoft.com/office/drawing/2014/main" id="{D8F1EA54-B785-4E5A-8D93-859B44F7023E}"/>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6" name="Slide Number Placeholder 5">
            <a:extLst>
              <a:ext uri="{FF2B5EF4-FFF2-40B4-BE49-F238E27FC236}">
                <a16:creationId xmlns:a16="http://schemas.microsoft.com/office/drawing/2014/main" id="{5F64E363-1782-4B24-A732-88434CF3EFF1}"/>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62911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22A7-6128-4164-89B9-7F0E28F1D7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8A5CD8-EBA7-45DF-B030-5D52600278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FC4309-1C96-4C6E-A6B0-05C4A075BC71}"/>
              </a:ext>
            </a:extLst>
          </p:cNvPr>
          <p:cNvSpPr>
            <a:spLocks noGrp="1"/>
          </p:cNvSpPr>
          <p:nvPr>
            <p:ph type="dt" sz="half" idx="10"/>
          </p:nvPr>
        </p:nvSpPr>
        <p:spPr>
          <a:xfrm>
            <a:off x="164490" y="6466332"/>
            <a:ext cx="2446825" cy="227082"/>
          </a:xfrm>
          <a:prstGeom prst="rect">
            <a:avLst/>
          </a:prstGeom>
        </p:spPr>
        <p:txBody>
          <a:bodyPr/>
          <a:lstStyle/>
          <a:p>
            <a:fld id="{AC2875B3-9207-4468-96D3-67D7B678E14F}" type="datetime1">
              <a:rPr lang="en-IN" smtClean="0"/>
              <a:t>26-12-2018</a:t>
            </a:fld>
            <a:endParaRPr lang="en-IN"/>
          </a:p>
        </p:txBody>
      </p:sp>
      <p:sp>
        <p:nvSpPr>
          <p:cNvPr id="5" name="Footer Placeholder 4">
            <a:extLst>
              <a:ext uri="{FF2B5EF4-FFF2-40B4-BE49-F238E27FC236}">
                <a16:creationId xmlns:a16="http://schemas.microsoft.com/office/drawing/2014/main" id="{EE34D842-20BD-4C6A-8AE5-9CB5F23B7DE7}"/>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6" name="Slide Number Placeholder 5">
            <a:extLst>
              <a:ext uri="{FF2B5EF4-FFF2-40B4-BE49-F238E27FC236}">
                <a16:creationId xmlns:a16="http://schemas.microsoft.com/office/drawing/2014/main" id="{E1A05A3A-4545-4988-9661-2DE5FCBF5CC7}"/>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2232446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D22D-2709-4CE0-947A-928BE705B6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D581B1-8B4D-4E52-9328-527E5331D1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683175-2CD0-41DB-8604-E61FE57DA082}"/>
              </a:ext>
            </a:extLst>
          </p:cNvPr>
          <p:cNvSpPr>
            <a:spLocks noGrp="1"/>
          </p:cNvSpPr>
          <p:nvPr>
            <p:ph type="dt" sz="half" idx="10"/>
          </p:nvPr>
        </p:nvSpPr>
        <p:spPr>
          <a:xfrm>
            <a:off x="164490" y="6466332"/>
            <a:ext cx="2446825" cy="227082"/>
          </a:xfrm>
          <a:prstGeom prst="rect">
            <a:avLst/>
          </a:prstGeom>
        </p:spPr>
        <p:txBody>
          <a:bodyPr/>
          <a:lstStyle/>
          <a:p>
            <a:fld id="{DA2E7EEB-8D4A-45B8-B1D7-174C1393372C}" type="datetime1">
              <a:rPr lang="en-IN" smtClean="0"/>
              <a:t>26-12-2018</a:t>
            </a:fld>
            <a:endParaRPr lang="en-IN"/>
          </a:p>
        </p:txBody>
      </p:sp>
      <p:sp>
        <p:nvSpPr>
          <p:cNvPr id="5" name="Footer Placeholder 4">
            <a:extLst>
              <a:ext uri="{FF2B5EF4-FFF2-40B4-BE49-F238E27FC236}">
                <a16:creationId xmlns:a16="http://schemas.microsoft.com/office/drawing/2014/main" id="{3D498238-A1E4-41C3-8F84-6765F2813C8B}"/>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6" name="Slide Number Placeholder 5">
            <a:extLst>
              <a:ext uri="{FF2B5EF4-FFF2-40B4-BE49-F238E27FC236}">
                <a16:creationId xmlns:a16="http://schemas.microsoft.com/office/drawing/2014/main" id="{DA5873FC-276E-40BF-9DE0-B114D420B001}"/>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4015976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345D-0C84-427B-847D-A268CA2F6E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64DA9A-A863-4543-91C2-3D6E0436196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8EDD72-10A9-488E-863D-52CC76C090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D9A6D0-6080-4A2F-A866-49BE1913B542}"/>
              </a:ext>
            </a:extLst>
          </p:cNvPr>
          <p:cNvSpPr>
            <a:spLocks noGrp="1"/>
          </p:cNvSpPr>
          <p:nvPr>
            <p:ph type="dt" sz="half" idx="10"/>
          </p:nvPr>
        </p:nvSpPr>
        <p:spPr>
          <a:xfrm>
            <a:off x="164490" y="6466332"/>
            <a:ext cx="2446825" cy="227082"/>
          </a:xfrm>
          <a:prstGeom prst="rect">
            <a:avLst/>
          </a:prstGeom>
        </p:spPr>
        <p:txBody>
          <a:bodyPr/>
          <a:lstStyle/>
          <a:p>
            <a:fld id="{62557D37-3921-45FC-B75A-F91997EBC64F}" type="datetime1">
              <a:rPr lang="en-IN" smtClean="0"/>
              <a:t>26-12-2018</a:t>
            </a:fld>
            <a:endParaRPr lang="en-IN"/>
          </a:p>
        </p:txBody>
      </p:sp>
      <p:sp>
        <p:nvSpPr>
          <p:cNvPr id="6" name="Footer Placeholder 5">
            <a:extLst>
              <a:ext uri="{FF2B5EF4-FFF2-40B4-BE49-F238E27FC236}">
                <a16:creationId xmlns:a16="http://schemas.microsoft.com/office/drawing/2014/main" id="{0CA357A5-20B6-4626-A759-C52148192158}"/>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7" name="Slide Number Placeholder 6">
            <a:extLst>
              <a:ext uri="{FF2B5EF4-FFF2-40B4-BE49-F238E27FC236}">
                <a16:creationId xmlns:a16="http://schemas.microsoft.com/office/drawing/2014/main" id="{5730AF53-DF31-4A78-83E3-F0CCA151E874}"/>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184819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4C18-DA39-45C6-9B9D-A037ADBB94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FC29CB-ADE7-41E5-891A-34922F0C1F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250FC20-81DD-42FC-8D3A-769C58CD2A2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684C5A-3608-4483-8FB7-3F9E7FCDE3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978660C-3A8D-4AA7-B430-93A583C539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EDACD4-A2D6-4147-B5AB-8CC08882C913}"/>
              </a:ext>
            </a:extLst>
          </p:cNvPr>
          <p:cNvSpPr>
            <a:spLocks noGrp="1"/>
          </p:cNvSpPr>
          <p:nvPr>
            <p:ph type="dt" sz="half" idx="10"/>
          </p:nvPr>
        </p:nvSpPr>
        <p:spPr>
          <a:xfrm>
            <a:off x="164490" y="6466332"/>
            <a:ext cx="2446825" cy="227082"/>
          </a:xfrm>
          <a:prstGeom prst="rect">
            <a:avLst/>
          </a:prstGeom>
        </p:spPr>
        <p:txBody>
          <a:bodyPr/>
          <a:lstStyle/>
          <a:p>
            <a:fld id="{702FA9B7-1847-44C1-AA72-EB30ACA8A02F}" type="datetime1">
              <a:rPr lang="en-IN" smtClean="0"/>
              <a:t>26-12-2018</a:t>
            </a:fld>
            <a:endParaRPr lang="en-IN"/>
          </a:p>
        </p:txBody>
      </p:sp>
      <p:sp>
        <p:nvSpPr>
          <p:cNvPr id="8" name="Footer Placeholder 7">
            <a:extLst>
              <a:ext uri="{FF2B5EF4-FFF2-40B4-BE49-F238E27FC236}">
                <a16:creationId xmlns:a16="http://schemas.microsoft.com/office/drawing/2014/main" id="{2BF97AFA-E3DA-4F05-9EE2-0C69106409B2}"/>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9" name="Slide Number Placeholder 8">
            <a:extLst>
              <a:ext uri="{FF2B5EF4-FFF2-40B4-BE49-F238E27FC236}">
                <a16:creationId xmlns:a16="http://schemas.microsoft.com/office/drawing/2014/main" id="{B1F5B0F5-43C4-4B09-9958-BF43BD28BFAB}"/>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1392565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7504-585F-457A-815A-111263BFD4D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D84E62-9A63-4A8B-9150-AF0059CC55AC}"/>
              </a:ext>
            </a:extLst>
          </p:cNvPr>
          <p:cNvSpPr>
            <a:spLocks noGrp="1"/>
          </p:cNvSpPr>
          <p:nvPr>
            <p:ph type="dt" sz="half" idx="10"/>
          </p:nvPr>
        </p:nvSpPr>
        <p:spPr>
          <a:xfrm>
            <a:off x="164490" y="6466332"/>
            <a:ext cx="2446825" cy="227082"/>
          </a:xfrm>
          <a:prstGeom prst="rect">
            <a:avLst/>
          </a:prstGeom>
        </p:spPr>
        <p:txBody>
          <a:bodyPr/>
          <a:lstStyle/>
          <a:p>
            <a:fld id="{2F703EEB-BA49-41B5-BFD9-F4088173E97D}" type="datetime1">
              <a:rPr lang="en-IN" smtClean="0"/>
              <a:t>26-12-2018</a:t>
            </a:fld>
            <a:endParaRPr lang="en-IN"/>
          </a:p>
        </p:txBody>
      </p:sp>
      <p:sp>
        <p:nvSpPr>
          <p:cNvPr id="4" name="Footer Placeholder 3">
            <a:extLst>
              <a:ext uri="{FF2B5EF4-FFF2-40B4-BE49-F238E27FC236}">
                <a16:creationId xmlns:a16="http://schemas.microsoft.com/office/drawing/2014/main" id="{A4BDEF48-F39E-4746-92D7-8A0FBC1F0582}"/>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5" name="Slide Number Placeholder 4">
            <a:extLst>
              <a:ext uri="{FF2B5EF4-FFF2-40B4-BE49-F238E27FC236}">
                <a16:creationId xmlns:a16="http://schemas.microsoft.com/office/drawing/2014/main" id="{521160C6-DEE8-4F9C-B6A9-7DDEDC39B750}"/>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1868086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4E2AC5-8726-4CA6-AC70-D2E04BA7A3ED}"/>
              </a:ext>
            </a:extLst>
          </p:cNvPr>
          <p:cNvSpPr>
            <a:spLocks noGrp="1"/>
          </p:cNvSpPr>
          <p:nvPr>
            <p:ph type="dt" sz="half" idx="10"/>
          </p:nvPr>
        </p:nvSpPr>
        <p:spPr>
          <a:xfrm>
            <a:off x="164490" y="6466332"/>
            <a:ext cx="2446825" cy="227082"/>
          </a:xfrm>
          <a:prstGeom prst="rect">
            <a:avLst/>
          </a:prstGeom>
        </p:spPr>
        <p:txBody>
          <a:bodyPr/>
          <a:lstStyle/>
          <a:p>
            <a:fld id="{C1770DD0-D390-4102-A4DF-7B2533BB9D40}" type="datetime1">
              <a:rPr lang="en-IN" smtClean="0"/>
              <a:t>26-12-2018</a:t>
            </a:fld>
            <a:endParaRPr lang="en-IN"/>
          </a:p>
        </p:txBody>
      </p:sp>
      <p:sp>
        <p:nvSpPr>
          <p:cNvPr id="3" name="Footer Placeholder 2">
            <a:extLst>
              <a:ext uri="{FF2B5EF4-FFF2-40B4-BE49-F238E27FC236}">
                <a16:creationId xmlns:a16="http://schemas.microsoft.com/office/drawing/2014/main" id="{87C941B2-CE74-41AE-81C2-33A62ADB552B}"/>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4" name="Slide Number Placeholder 3">
            <a:extLst>
              <a:ext uri="{FF2B5EF4-FFF2-40B4-BE49-F238E27FC236}">
                <a16:creationId xmlns:a16="http://schemas.microsoft.com/office/drawing/2014/main" id="{80E281BC-6D22-46A4-8B15-9CBD42F73F33}"/>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1557314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A996-7CA5-4D9F-A801-C7330E893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9A90A82-D7A6-481A-824C-BF543117F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5379EE4-E3B6-42A6-AAF3-294CA6B8D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8CBD80-17BF-4C7B-A67A-21D73864A2A1}"/>
              </a:ext>
            </a:extLst>
          </p:cNvPr>
          <p:cNvSpPr>
            <a:spLocks noGrp="1"/>
          </p:cNvSpPr>
          <p:nvPr>
            <p:ph type="dt" sz="half" idx="10"/>
          </p:nvPr>
        </p:nvSpPr>
        <p:spPr>
          <a:xfrm>
            <a:off x="164490" y="6466332"/>
            <a:ext cx="2446825" cy="227082"/>
          </a:xfrm>
          <a:prstGeom prst="rect">
            <a:avLst/>
          </a:prstGeom>
        </p:spPr>
        <p:txBody>
          <a:bodyPr/>
          <a:lstStyle/>
          <a:p>
            <a:fld id="{9D438835-98E2-455C-A719-EFA4DDEF3D55}" type="datetime1">
              <a:rPr lang="en-IN" smtClean="0"/>
              <a:t>26-12-2018</a:t>
            </a:fld>
            <a:endParaRPr lang="en-IN"/>
          </a:p>
        </p:txBody>
      </p:sp>
      <p:sp>
        <p:nvSpPr>
          <p:cNvPr id="6" name="Footer Placeholder 5">
            <a:extLst>
              <a:ext uri="{FF2B5EF4-FFF2-40B4-BE49-F238E27FC236}">
                <a16:creationId xmlns:a16="http://schemas.microsoft.com/office/drawing/2014/main" id="{35A905E6-8629-4B6B-930A-B2C69A61A66D}"/>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7" name="Slide Number Placeholder 6">
            <a:extLst>
              <a:ext uri="{FF2B5EF4-FFF2-40B4-BE49-F238E27FC236}">
                <a16:creationId xmlns:a16="http://schemas.microsoft.com/office/drawing/2014/main" id="{51C60717-A718-41C2-9D8E-EC7E2D1618CB}"/>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59754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5342-D52F-43F0-96B9-1B585B4EF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679E8E-9E5B-49B9-8AE9-30283F46D9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48D48FC-469F-49F0-929C-40234ED75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BB7293-B5E7-4B50-9EBB-EA5A6399627A}"/>
              </a:ext>
            </a:extLst>
          </p:cNvPr>
          <p:cNvSpPr>
            <a:spLocks noGrp="1"/>
          </p:cNvSpPr>
          <p:nvPr>
            <p:ph type="dt" sz="half" idx="10"/>
          </p:nvPr>
        </p:nvSpPr>
        <p:spPr>
          <a:xfrm>
            <a:off x="164490" y="6466332"/>
            <a:ext cx="2446825" cy="227082"/>
          </a:xfrm>
          <a:prstGeom prst="rect">
            <a:avLst/>
          </a:prstGeom>
        </p:spPr>
        <p:txBody>
          <a:bodyPr/>
          <a:lstStyle/>
          <a:p>
            <a:fld id="{7248AD09-9F92-4661-A1DC-1611C60BF4EE}" type="datetime1">
              <a:rPr lang="en-IN" smtClean="0"/>
              <a:t>26-12-2018</a:t>
            </a:fld>
            <a:endParaRPr lang="en-IN"/>
          </a:p>
        </p:txBody>
      </p:sp>
      <p:sp>
        <p:nvSpPr>
          <p:cNvPr id="6" name="Footer Placeholder 5">
            <a:extLst>
              <a:ext uri="{FF2B5EF4-FFF2-40B4-BE49-F238E27FC236}">
                <a16:creationId xmlns:a16="http://schemas.microsoft.com/office/drawing/2014/main" id="{0A72B8D7-FF1B-48EE-8FA7-D5A7B65C3D3E}"/>
              </a:ext>
            </a:extLst>
          </p:cNvPr>
          <p:cNvSpPr>
            <a:spLocks noGrp="1"/>
          </p:cNvSpPr>
          <p:nvPr>
            <p:ph type="ftr" sz="quarter" idx="11"/>
          </p:nvPr>
        </p:nvSpPr>
        <p:spPr>
          <a:xfrm>
            <a:off x="4038600" y="5618285"/>
            <a:ext cx="4114800" cy="365125"/>
          </a:xfrm>
          <a:prstGeom prst="rect">
            <a:avLst/>
          </a:prstGeom>
        </p:spPr>
        <p:txBody>
          <a:bodyPr/>
          <a:lstStyle/>
          <a:p>
            <a:r>
              <a:rPr lang="en-IN"/>
              <a:t>Group C</a:t>
            </a:r>
          </a:p>
        </p:txBody>
      </p:sp>
      <p:sp>
        <p:nvSpPr>
          <p:cNvPr id="7" name="Slide Number Placeholder 6">
            <a:extLst>
              <a:ext uri="{FF2B5EF4-FFF2-40B4-BE49-F238E27FC236}">
                <a16:creationId xmlns:a16="http://schemas.microsoft.com/office/drawing/2014/main" id="{7E202A92-ECF6-4EC8-B27C-C873B4449D0D}"/>
              </a:ext>
            </a:extLst>
          </p:cNvPr>
          <p:cNvSpPr>
            <a:spLocks noGrp="1"/>
          </p:cNvSpPr>
          <p:nvPr>
            <p:ph type="sldNum" sz="quarter" idx="12"/>
          </p:nvPr>
        </p:nvSpPr>
        <p:spPr>
          <a:xfrm>
            <a:off x="6245469" y="3901753"/>
            <a:ext cx="2743200" cy="365125"/>
          </a:xfrm>
          <a:prstGeom prst="rect">
            <a:avLst/>
          </a:prstGeom>
        </p:spPr>
        <p:txBody>
          <a:bodyPr/>
          <a:lstStyle/>
          <a:p>
            <a:fld id="{EAD0201F-51D7-4C9A-B24D-29F439197159}" type="slidenum">
              <a:rPr lang="en-IN" smtClean="0"/>
              <a:t>‹#›</a:t>
            </a:fld>
            <a:endParaRPr lang="en-IN"/>
          </a:p>
        </p:txBody>
      </p:sp>
    </p:spTree>
    <p:extLst>
      <p:ext uri="{BB962C8B-B14F-4D97-AF65-F5344CB8AC3E}">
        <p14:creationId xmlns:p14="http://schemas.microsoft.com/office/powerpoint/2010/main" val="4027911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6C09D6-C7DE-4DB1-A1E8-4586113C8F50}"/>
              </a:ext>
            </a:extLst>
          </p:cNvPr>
          <p:cNvSpPr/>
          <p:nvPr userDrawn="1"/>
        </p:nvSpPr>
        <p:spPr>
          <a:xfrm>
            <a:off x="10190039" y="-9953"/>
            <a:ext cx="2000668" cy="6858000"/>
          </a:xfrm>
          <a:prstGeom prst="rect">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IN" i="0">
              <a:latin typeface="Century Gothic" panose="020B0502020202020204" pitchFamily="34" charset="0"/>
            </a:endParaRPr>
          </a:p>
        </p:txBody>
      </p:sp>
      <p:sp>
        <p:nvSpPr>
          <p:cNvPr id="2" name="Title Placeholder 1">
            <a:extLst>
              <a:ext uri="{FF2B5EF4-FFF2-40B4-BE49-F238E27FC236}">
                <a16:creationId xmlns:a16="http://schemas.microsoft.com/office/drawing/2014/main" id="{A1D7BE5E-7472-495A-A576-FF227AF7FA19}"/>
              </a:ext>
            </a:extLst>
          </p:cNvPr>
          <p:cNvSpPr>
            <a:spLocks noGrp="1"/>
          </p:cNvSpPr>
          <p:nvPr>
            <p:ph type="title"/>
          </p:nvPr>
        </p:nvSpPr>
        <p:spPr>
          <a:xfrm>
            <a:off x="554252" y="1807230"/>
            <a:ext cx="9059009" cy="1067855"/>
          </a:xfrm>
          <a:prstGeom prst="rect">
            <a:avLst/>
          </a:prstGeom>
        </p:spPr>
        <p:txBody>
          <a:bodyPr vert="horz" lIns="91440" tIns="45720" rIns="91440" bIns="45720" rtlCol="0" anchor="ctr">
            <a:normAutofit/>
          </a:bodyPr>
          <a:lstStyle/>
          <a:p>
            <a:r>
              <a:rPr lang="en-US" dirty="0"/>
              <a:t>Are You Paying Attention?</a:t>
            </a:r>
            <a:endParaRPr lang="en-IN" dirty="0"/>
          </a:p>
        </p:txBody>
      </p:sp>
      <p:sp>
        <p:nvSpPr>
          <p:cNvPr id="3" name="Text Placeholder 2">
            <a:extLst>
              <a:ext uri="{FF2B5EF4-FFF2-40B4-BE49-F238E27FC236}">
                <a16:creationId xmlns:a16="http://schemas.microsoft.com/office/drawing/2014/main" id="{29C0904B-0BA8-4208-8C4E-9E17E768CDBB}"/>
              </a:ext>
            </a:extLst>
          </p:cNvPr>
          <p:cNvSpPr>
            <a:spLocks noGrp="1"/>
          </p:cNvSpPr>
          <p:nvPr>
            <p:ph type="body" idx="1"/>
          </p:nvPr>
        </p:nvSpPr>
        <p:spPr>
          <a:xfrm>
            <a:off x="633383" y="3611529"/>
            <a:ext cx="8979878" cy="769504"/>
          </a:xfrm>
          <a:prstGeom prst="rect">
            <a:avLst/>
          </a:prstGeom>
        </p:spPr>
        <p:txBody>
          <a:bodyPr vert="horz" lIns="91440" tIns="45720" rIns="91440" bIns="45720" rtlCol="0">
            <a:normAutofit/>
          </a:bodyPr>
          <a:lstStyle/>
          <a:p>
            <a:pPr lvl="0"/>
            <a:r>
              <a:rPr lang="en-US" dirty="0"/>
              <a:t>A comparative study on various machine learning and deep learning techniques for the classification problem of driver distraction.</a:t>
            </a:r>
            <a:endParaRPr lang="en-IN" dirty="0"/>
          </a:p>
        </p:txBody>
      </p:sp>
      <p:pic>
        <p:nvPicPr>
          <p:cNvPr id="8" name="Picture 7">
            <a:extLst>
              <a:ext uri="{FF2B5EF4-FFF2-40B4-BE49-F238E27FC236}">
                <a16:creationId xmlns:a16="http://schemas.microsoft.com/office/drawing/2014/main" id="{C01DB569-7EB0-46D7-9BEC-BE426FFDDE4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358269" y="5111724"/>
            <a:ext cx="1664208" cy="1071883"/>
          </a:xfrm>
          <a:prstGeom prst="rect">
            <a:avLst/>
          </a:prstGeom>
        </p:spPr>
      </p:pic>
      <p:pic>
        <p:nvPicPr>
          <p:cNvPr id="10" name="Picture 9">
            <a:extLst>
              <a:ext uri="{FF2B5EF4-FFF2-40B4-BE49-F238E27FC236}">
                <a16:creationId xmlns:a16="http://schemas.microsoft.com/office/drawing/2014/main" id="{B6E866CD-9BDB-494C-BFAE-F53F0CB3297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375457" y="3996281"/>
            <a:ext cx="1662870" cy="958512"/>
          </a:xfrm>
          <a:prstGeom prst="rect">
            <a:avLst/>
          </a:prstGeom>
        </p:spPr>
      </p:pic>
      <p:pic>
        <p:nvPicPr>
          <p:cNvPr id="12" name="Picture 11">
            <a:extLst>
              <a:ext uri="{FF2B5EF4-FFF2-40B4-BE49-F238E27FC236}">
                <a16:creationId xmlns:a16="http://schemas.microsoft.com/office/drawing/2014/main" id="{D0713D09-2305-456B-8F07-23A987B8ECCE}"/>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374386" y="2730056"/>
            <a:ext cx="1663941" cy="1109294"/>
          </a:xfrm>
          <a:prstGeom prst="rect">
            <a:avLst/>
          </a:prstGeom>
        </p:spPr>
      </p:pic>
      <p:pic>
        <p:nvPicPr>
          <p:cNvPr id="15" name="Picture 14">
            <a:extLst>
              <a:ext uri="{FF2B5EF4-FFF2-40B4-BE49-F238E27FC236}">
                <a16:creationId xmlns:a16="http://schemas.microsoft.com/office/drawing/2014/main" id="{00E06FCA-7015-4986-BEDF-BE9BF20AFEC7}"/>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190038" y="-30977"/>
            <a:ext cx="1978150" cy="509954"/>
          </a:xfrm>
          <a:prstGeom prst="rect">
            <a:avLst/>
          </a:prstGeom>
        </p:spPr>
      </p:pic>
      <p:pic>
        <p:nvPicPr>
          <p:cNvPr id="16" name="Picture 15">
            <a:extLst>
              <a:ext uri="{FF2B5EF4-FFF2-40B4-BE49-F238E27FC236}">
                <a16:creationId xmlns:a16="http://schemas.microsoft.com/office/drawing/2014/main" id="{138751FD-23B6-484A-8DCB-CBE6E1CD59B4}"/>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190036" y="6359117"/>
            <a:ext cx="1978151" cy="509954"/>
          </a:xfrm>
          <a:prstGeom prst="rect">
            <a:avLst/>
          </a:prstGeom>
        </p:spPr>
      </p:pic>
      <p:sp>
        <p:nvSpPr>
          <p:cNvPr id="17" name="TextBox 16">
            <a:extLst>
              <a:ext uri="{FF2B5EF4-FFF2-40B4-BE49-F238E27FC236}">
                <a16:creationId xmlns:a16="http://schemas.microsoft.com/office/drawing/2014/main" id="{47A7FC8C-10AE-4B76-BFA6-EE89653E7179}"/>
              </a:ext>
            </a:extLst>
          </p:cNvPr>
          <p:cNvSpPr txBox="1"/>
          <p:nvPr userDrawn="1"/>
        </p:nvSpPr>
        <p:spPr>
          <a:xfrm>
            <a:off x="10177416" y="893540"/>
            <a:ext cx="2025913" cy="1200329"/>
          </a:xfrm>
          <a:prstGeom prst="rect">
            <a:avLst/>
          </a:prstGeom>
          <a:noFill/>
        </p:spPr>
        <p:txBody>
          <a:bodyPr wrap="square" rtlCol="0">
            <a:spAutoFit/>
          </a:bodyPr>
          <a:lstStyle/>
          <a:p>
            <a:pPr algn="ctr"/>
            <a:r>
              <a:rPr lang="en-US" sz="1800" i="0" dirty="0">
                <a:solidFill>
                  <a:schemeClr val="bg1">
                    <a:lumMod val="95000"/>
                  </a:schemeClr>
                </a:solidFill>
                <a:latin typeface="Century Gothic" panose="020B0502020202020204" pitchFamily="34" charset="0"/>
              </a:rPr>
              <a:t>Are </a:t>
            </a:r>
          </a:p>
          <a:p>
            <a:pPr algn="ctr"/>
            <a:r>
              <a:rPr lang="en-US" sz="1800" i="0" dirty="0">
                <a:solidFill>
                  <a:schemeClr val="bg1">
                    <a:lumMod val="95000"/>
                  </a:schemeClr>
                </a:solidFill>
                <a:latin typeface="Century Gothic" panose="020B0502020202020204" pitchFamily="34" charset="0"/>
              </a:rPr>
              <a:t>You</a:t>
            </a:r>
          </a:p>
          <a:p>
            <a:pPr algn="ctr"/>
            <a:r>
              <a:rPr lang="en-US" sz="1800" i="0" dirty="0">
                <a:solidFill>
                  <a:schemeClr val="bg1">
                    <a:lumMod val="95000"/>
                  </a:schemeClr>
                </a:solidFill>
                <a:latin typeface="Century Gothic" panose="020B0502020202020204" pitchFamily="34" charset="0"/>
              </a:rPr>
              <a:t> Paying Attention?</a:t>
            </a:r>
            <a:endParaRPr lang="en-IN" sz="1800" i="0" dirty="0">
              <a:solidFill>
                <a:schemeClr val="bg1">
                  <a:lumMod val="95000"/>
                </a:schemeClr>
              </a:solidFill>
              <a:latin typeface="Century Gothic" panose="020B0502020202020204" pitchFamily="34" charset="0"/>
            </a:endParaRPr>
          </a:p>
        </p:txBody>
      </p:sp>
      <p:sp>
        <p:nvSpPr>
          <p:cNvPr id="19" name="Rectangle 18">
            <a:extLst>
              <a:ext uri="{FF2B5EF4-FFF2-40B4-BE49-F238E27FC236}">
                <a16:creationId xmlns:a16="http://schemas.microsoft.com/office/drawing/2014/main" id="{71AF0DDD-0895-43A5-A120-61E8C6EC69DD}"/>
              </a:ext>
            </a:extLst>
          </p:cNvPr>
          <p:cNvSpPr/>
          <p:nvPr userDrawn="1"/>
        </p:nvSpPr>
        <p:spPr>
          <a:xfrm>
            <a:off x="0" y="6567853"/>
            <a:ext cx="10167515" cy="301218"/>
          </a:xfrm>
          <a:prstGeom prst="rect">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b"/>
          <a:lstStyle/>
          <a:p>
            <a:pPr algn="l"/>
            <a:r>
              <a:rPr lang="en-US" i="0" dirty="0">
                <a:latin typeface="Century Gothic" panose="020B0502020202020204" pitchFamily="34" charset="0"/>
              </a:rPr>
              <a:t>			                                  					                    </a:t>
            </a:r>
            <a:endParaRPr lang="en-IN" sz="1200" i="0" dirty="0">
              <a:latin typeface="Century Gothic" panose="020B0502020202020204" pitchFamily="34" charset="0"/>
            </a:endParaRPr>
          </a:p>
        </p:txBody>
      </p:sp>
    </p:spTree>
    <p:extLst>
      <p:ext uri="{BB962C8B-B14F-4D97-AF65-F5344CB8AC3E}">
        <p14:creationId xmlns:p14="http://schemas.microsoft.com/office/powerpoint/2010/main" val="1443432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lang="en-US" sz="2000" b="0" i="0" u="none" kern="1200" dirty="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FE09895-1627-427A-B298-C4B086263F33}"/>
              </a:ext>
            </a:extLst>
          </p:cNvPr>
          <p:cNvSpPr txBox="1">
            <a:spLocks/>
          </p:cNvSpPr>
          <p:nvPr/>
        </p:nvSpPr>
        <p:spPr>
          <a:xfrm>
            <a:off x="554252" y="1807230"/>
            <a:ext cx="9059009" cy="10678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b="1" i="0" kern="1200">
                <a:solidFill>
                  <a:schemeClr val="tx1"/>
                </a:solidFill>
                <a:latin typeface="+mj-lt"/>
                <a:ea typeface="+mj-ea"/>
                <a:cs typeface="+mj-cs"/>
              </a:defRPr>
            </a:lvl1pPr>
          </a:lstStyle>
          <a:p>
            <a:r>
              <a:rPr lang="en-US"/>
              <a:t>Are You Paying Attention?</a:t>
            </a:r>
            <a:endParaRPr lang="en-IN" dirty="0"/>
          </a:p>
        </p:txBody>
      </p:sp>
      <p:sp>
        <p:nvSpPr>
          <p:cNvPr id="7" name="Text Placeholder 2">
            <a:extLst>
              <a:ext uri="{FF2B5EF4-FFF2-40B4-BE49-F238E27FC236}">
                <a16:creationId xmlns:a16="http://schemas.microsoft.com/office/drawing/2014/main" id="{F46965EC-06D4-4A2E-B630-A2C9AB395DE6}"/>
              </a:ext>
            </a:extLst>
          </p:cNvPr>
          <p:cNvSpPr txBox="1">
            <a:spLocks/>
          </p:cNvSpPr>
          <p:nvPr/>
        </p:nvSpPr>
        <p:spPr>
          <a:xfrm>
            <a:off x="554252" y="3558188"/>
            <a:ext cx="8979878" cy="7695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u="none" kern="1200" dirty="0" smtClean="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i="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i="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i="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i="1" dirty="0"/>
              <a:t>A comparative study on various machine learning and deep learning techniques for the classification problem of driver distraction.</a:t>
            </a:r>
          </a:p>
        </p:txBody>
      </p:sp>
      <p:sp>
        <p:nvSpPr>
          <p:cNvPr id="8" name="TextBox 7">
            <a:extLst>
              <a:ext uri="{FF2B5EF4-FFF2-40B4-BE49-F238E27FC236}">
                <a16:creationId xmlns:a16="http://schemas.microsoft.com/office/drawing/2014/main" id="{5B0314F1-BFF1-4E0C-89C2-1A8BF33C3D08}"/>
              </a:ext>
            </a:extLst>
          </p:cNvPr>
          <p:cNvSpPr txBox="1"/>
          <p:nvPr/>
        </p:nvSpPr>
        <p:spPr>
          <a:xfrm>
            <a:off x="2788425" y="2875085"/>
            <a:ext cx="4590661" cy="461665"/>
          </a:xfrm>
          <a:prstGeom prst="rect">
            <a:avLst/>
          </a:prstGeom>
          <a:noFill/>
        </p:spPr>
        <p:txBody>
          <a:bodyPr wrap="square" rtlCol="0">
            <a:spAutoFit/>
          </a:bodyPr>
          <a:lstStyle/>
          <a:p>
            <a:pPr algn="ctr"/>
            <a:r>
              <a:rPr lang="en-US" sz="2400" b="1" dirty="0"/>
              <a:t>Driver Distraction Detection</a:t>
            </a:r>
            <a:endParaRPr lang="en-IN" b="1" dirty="0"/>
          </a:p>
        </p:txBody>
      </p:sp>
      <p:sp>
        <p:nvSpPr>
          <p:cNvPr id="2" name="TextBox 1">
            <a:extLst>
              <a:ext uri="{FF2B5EF4-FFF2-40B4-BE49-F238E27FC236}">
                <a16:creationId xmlns:a16="http://schemas.microsoft.com/office/drawing/2014/main" id="{AF690871-183A-4767-AF8F-1C2FB1F11F42}"/>
              </a:ext>
            </a:extLst>
          </p:cNvPr>
          <p:cNvSpPr txBox="1"/>
          <p:nvPr/>
        </p:nvSpPr>
        <p:spPr>
          <a:xfrm>
            <a:off x="554252" y="5444836"/>
            <a:ext cx="6151419" cy="923330"/>
          </a:xfrm>
          <a:prstGeom prst="rect">
            <a:avLst/>
          </a:prstGeom>
          <a:noFill/>
        </p:spPr>
        <p:txBody>
          <a:bodyPr wrap="square" rtlCol="0">
            <a:spAutoFit/>
          </a:bodyPr>
          <a:lstStyle/>
          <a:p>
            <a:r>
              <a:rPr lang="en-US" dirty="0"/>
              <a:t>Presented by: </a:t>
            </a:r>
            <a:r>
              <a:rPr lang="en-US" b="1" dirty="0"/>
              <a:t>GROUP C</a:t>
            </a:r>
          </a:p>
          <a:p>
            <a:r>
              <a:rPr lang="en-US" dirty="0"/>
              <a:t>Maitree Leekha, Devika Vijay, Megha Roshan, Harshinee Sriram, </a:t>
            </a:r>
          </a:p>
          <a:p>
            <a:r>
              <a:rPr lang="en-US" dirty="0"/>
              <a:t>Apurva Surya, Rohan Rao</a:t>
            </a:r>
            <a:endParaRPr lang="en-IN" dirty="0"/>
          </a:p>
        </p:txBody>
      </p:sp>
    </p:spTree>
    <p:extLst>
      <p:ext uri="{BB962C8B-B14F-4D97-AF65-F5344CB8AC3E}">
        <p14:creationId xmlns:p14="http://schemas.microsoft.com/office/powerpoint/2010/main" val="1998978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88981-BFEF-4C58-9911-AF587D0628F1}"/>
              </a:ext>
            </a:extLst>
          </p:cNvPr>
          <p:cNvSpPr>
            <a:spLocks noGrp="1"/>
          </p:cNvSpPr>
          <p:nvPr>
            <p:ph idx="1"/>
          </p:nvPr>
        </p:nvSpPr>
        <p:spPr>
          <a:xfrm>
            <a:off x="581025" y="866774"/>
            <a:ext cx="9032236" cy="4714875"/>
          </a:xfrm>
        </p:spPr>
        <p:txBody>
          <a:bodyPr/>
          <a:lstStyle/>
          <a:p>
            <a:pPr marL="342900" indent="-342900" algn="just">
              <a:buFont typeface="Wingdings" panose="05000000000000000000" pitchFamily="2" charset="2"/>
              <a:buChar char="§"/>
            </a:pPr>
            <a:r>
              <a:rPr lang="en-US" dirty="0"/>
              <a:t>On these grounds, we found it safe to preprocess the images to remove the background noise which barely contributed as a prominent feature.</a:t>
            </a:r>
          </a:p>
          <a:p>
            <a:pPr marL="342900" indent="-342900" algn="just">
              <a:buFont typeface="Wingdings" panose="05000000000000000000" pitchFamily="2" charset="2"/>
              <a:buChar char="§"/>
            </a:pPr>
            <a:r>
              <a:rPr lang="en-US" dirty="0"/>
              <a:t>We wrote an </a:t>
            </a:r>
            <a:r>
              <a:rPr lang="en-US" b="1" dirty="0"/>
              <a:t>R script</a:t>
            </a:r>
            <a:r>
              <a:rPr lang="en-US" dirty="0"/>
              <a:t> to reduce all the background pixels to black by using filters.</a:t>
            </a:r>
          </a:p>
          <a:p>
            <a:pPr marL="342900" indent="-342900" algn="just">
              <a:buFont typeface="Wingdings" panose="05000000000000000000" pitchFamily="2" charset="2"/>
              <a:buChar char="§"/>
            </a:pPr>
            <a:r>
              <a:rPr lang="en-US" dirty="0"/>
              <a:t>We found a list of possible skin colors and then used the </a:t>
            </a:r>
            <a:r>
              <a:rPr lang="en-US" b="1" dirty="0" err="1"/>
              <a:t>dplyr</a:t>
            </a:r>
            <a:r>
              <a:rPr lang="en-US" dirty="0"/>
              <a:t> and </a:t>
            </a:r>
            <a:r>
              <a:rPr lang="en-US" b="1" dirty="0" err="1"/>
              <a:t>EBImage</a:t>
            </a:r>
            <a:r>
              <a:rPr lang="en-US" dirty="0"/>
              <a:t> R libraries to create filters for the same. This was followed by some smoothening to make the adjacent pixel intensities similar.</a:t>
            </a:r>
          </a:p>
          <a:p>
            <a:pPr algn="just"/>
            <a:r>
              <a:rPr lang="en-US" dirty="0"/>
              <a:t>Sample preprocessing:</a:t>
            </a:r>
            <a:endParaRPr lang="en-IN" dirty="0"/>
          </a:p>
        </p:txBody>
      </p:sp>
      <p:pic>
        <p:nvPicPr>
          <p:cNvPr id="6" name="Picture 5">
            <a:extLst>
              <a:ext uri="{FF2B5EF4-FFF2-40B4-BE49-F238E27FC236}">
                <a16:creationId xmlns:a16="http://schemas.microsoft.com/office/drawing/2014/main" id="{5234D798-2693-4B57-A405-8DF1DB78D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035" y="3652836"/>
            <a:ext cx="3978271" cy="2653810"/>
          </a:xfrm>
          <a:prstGeom prst="rect">
            <a:avLst/>
          </a:prstGeom>
        </p:spPr>
      </p:pic>
      <p:pic>
        <p:nvPicPr>
          <p:cNvPr id="8" name="Picture 7">
            <a:extLst>
              <a:ext uri="{FF2B5EF4-FFF2-40B4-BE49-F238E27FC236}">
                <a16:creationId xmlns:a16="http://schemas.microsoft.com/office/drawing/2014/main" id="{CD64BDC5-584F-4930-83D6-D5E7FC369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016" y="3702842"/>
            <a:ext cx="3978271" cy="2653809"/>
          </a:xfrm>
          <a:prstGeom prst="rect">
            <a:avLst/>
          </a:prstGeom>
        </p:spPr>
      </p:pic>
    </p:spTree>
    <p:extLst>
      <p:ext uri="{BB962C8B-B14F-4D97-AF65-F5344CB8AC3E}">
        <p14:creationId xmlns:p14="http://schemas.microsoft.com/office/powerpoint/2010/main" val="2009156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8D9D-B416-43B3-9D25-0A14482639DC}"/>
              </a:ext>
            </a:extLst>
          </p:cNvPr>
          <p:cNvSpPr>
            <a:spLocks noGrp="1"/>
          </p:cNvSpPr>
          <p:nvPr>
            <p:ph type="title"/>
          </p:nvPr>
        </p:nvSpPr>
        <p:spPr>
          <a:xfrm>
            <a:off x="542925" y="340381"/>
            <a:ext cx="9109901" cy="769504"/>
          </a:xfrm>
        </p:spPr>
        <p:txBody>
          <a:bodyPr/>
          <a:lstStyle/>
          <a:p>
            <a:pPr algn="l"/>
            <a:r>
              <a:rPr lang="en-US" dirty="0"/>
              <a:t>R Script:</a:t>
            </a:r>
            <a:endParaRPr lang="en-IN" dirty="0"/>
          </a:p>
        </p:txBody>
      </p:sp>
      <p:pic>
        <p:nvPicPr>
          <p:cNvPr id="5" name="Content Placeholder 4">
            <a:extLst>
              <a:ext uri="{FF2B5EF4-FFF2-40B4-BE49-F238E27FC236}">
                <a16:creationId xmlns:a16="http://schemas.microsoft.com/office/drawing/2014/main" id="{D1C64A1A-3989-4FA2-97B2-E790B81295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32704" r="47977" b="9853"/>
          <a:stretch/>
        </p:blipFill>
        <p:spPr>
          <a:xfrm>
            <a:off x="2041900" y="1300162"/>
            <a:ext cx="6335440" cy="4257676"/>
          </a:xfrm>
        </p:spPr>
      </p:pic>
    </p:spTree>
    <p:extLst>
      <p:ext uri="{BB962C8B-B14F-4D97-AF65-F5344CB8AC3E}">
        <p14:creationId xmlns:p14="http://schemas.microsoft.com/office/powerpoint/2010/main" val="253359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813AD-E7D1-491B-A599-A1C8714D55F7}"/>
              </a:ext>
            </a:extLst>
          </p:cNvPr>
          <p:cNvSpPr>
            <a:spLocks noGrp="1"/>
          </p:cNvSpPr>
          <p:nvPr>
            <p:ph type="title"/>
          </p:nvPr>
        </p:nvSpPr>
        <p:spPr>
          <a:xfrm>
            <a:off x="697127" y="2607330"/>
            <a:ext cx="9059009" cy="1067855"/>
          </a:xfrm>
        </p:spPr>
        <p:txBody>
          <a:bodyPr/>
          <a:lstStyle/>
          <a:p>
            <a:r>
              <a:rPr lang="en-US" dirty="0"/>
              <a:t>Feature Extraction</a:t>
            </a:r>
            <a:endParaRPr lang="en-IN" dirty="0"/>
          </a:p>
        </p:txBody>
      </p:sp>
    </p:spTree>
    <p:extLst>
      <p:ext uri="{BB962C8B-B14F-4D97-AF65-F5344CB8AC3E}">
        <p14:creationId xmlns:p14="http://schemas.microsoft.com/office/powerpoint/2010/main" val="1041955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487C2-DB6E-4108-8911-09AFBC8A8C09}"/>
              </a:ext>
            </a:extLst>
          </p:cNvPr>
          <p:cNvSpPr>
            <a:spLocks noGrp="1"/>
          </p:cNvSpPr>
          <p:nvPr>
            <p:ph idx="1"/>
          </p:nvPr>
        </p:nvSpPr>
        <p:spPr>
          <a:xfrm>
            <a:off x="742950" y="1304925"/>
            <a:ext cx="8889361" cy="3905250"/>
          </a:xfrm>
        </p:spPr>
        <p:txBody>
          <a:bodyPr/>
          <a:lstStyle/>
          <a:p>
            <a:pPr marL="342900" indent="-342900" algn="just">
              <a:buFont typeface="Wingdings" panose="05000000000000000000" pitchFamily="2" charset="2"/>
              <a:buChar char="§"/>
            </a:pPr>
            <a:r>
              <a:rPr lang="en-US" dirty="0"/>
              <a:t>Having done some preprocessing by removing the noisy background pixels, we did some feature extraction. Our images till now were encoded as 30,000  </a:t>
            </a:r>
            <a:r>
              <a:rPr lang="en-US" b="1" dirty="0"/>
              <a:t>(100x100x3)</a:t>
            </a:r>
            <a:r>
              <a:rPr lang="en-US" dirty="0"/>
              <a:t> pixel values. We could feed these values directly to the model, but      training these models would have taken a lot of time as the number of dimensions is too large.</a:t>
            </a:r>
          </a:p>
          <a:p>
            <a:pPr marL="342900" indent="-342900" algn="just">
              <a:buFont typeface="Wingdings" panose="05000000000000000000" pitchFamily="2" charset="2"/>
              <a:buChar char="§"/>
            </a:pPr>
            <a:r>
              <a:rPr lang="en-US" dirty="0"/>
              <a:t>We thus performed feature extraction. For this we used </a:t>
            </a:r>
            <a:r>
              <a:rPr lang="en-US" b="1" dirty="0"/>
              <a:t>Convolutional layers</a:t>
            </a:r>
            <a:r>
              <a:rPr lang="en-US" dirty="0"/>
              <a:t>, which are widely used for extracting features out of the images.</a:t>
            </a:r>
          </a:p>
          <a:p>
            <a:pPr marL="342900" indent="-342900" algn="just">
              <a:buFont typeface="Wingdings" panose="05000000000000000000" pitchFamily="2" charset="2"/>
              <a:buChar char="§"/>
            </a:pPr>
            <a:r>
              <a:rPr lang="en-US" dirty="0"/>
              <a:t>Our convolutional network for feature extraction is the </a:t>
            </a:r>
            <a:r>
              <a:rPr lang="en-US" b="1" dirty="0"/>
              <a:t>VGG16</a:t>
            </a:r>
            <a:r>
              <a:rPr lang="en-US" dirty="0"/>
              <a:t> model that is </a:t>
            </a:r>
            <a:r>
              <a:rPr lang="en-US" b="1" dirty="0"/>
              <a:t>pre-trained on the ImageNet Dataset</a:t>
            </a:r>
            <a:r>
              <a:rPr lang="en-US" dirty="0"/>
              <a:t>. We feed-forward our images through this network to get the features. </a:t>
            </a:r>
          </a:p>
          <a:p>
            <a:pPr marL="342900" indent="-342900" algn="just">
              <a:buFont typeface="Wingdings" panose="05000000000000000000" pitchFamily="2" charset="2"/>
              <a:buChar char="§"/>
            </a:pPr>
            <a:r>
              <a:rPr lang="en-US" dirty="0"/>
              <a:t>This extraction reduced our dimension to </a:t>
            </a:r>
            <a:r>
              <a:rPr lang="en-US" b="1" dirty="0"/>
              <a:t>4,068</a:t>
            </a:r>
            <a:r>
              <a:rPr lang="en-US" dirty="0"/>
              <a:t> which is a huge drop from a </a:t>
            </a:r>
            <a:r>
              <a:rPr lang="en-US" b="1" dirty="0"/>
              <a:t>previous of 30,000 dimensions</a:t>
            </a:r>
            <a:r>
              <a:rPr lang="en-US" dirty="0"/>
              <a:t>.</a:t>
            </a:r>
          </a:p>
          <a:p>
            <a:pPr algn="just"/>
            <a:endParaRPr lang="en-US" dirty="0"/>
          </a:p>
        </p:txBody>
      </p:sp>
    </p:spTree>
    <p:extLst>
      <p:ext uri="{BB962C8B-B14F-4D97-AF65-F5344CB8AC3E}">
        <p14:creationId xmlns:p14="http://schemas.microsoft.com/office/powerpoint/2010/main" val="1293988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513D-05FA-4762-950E-D45F7A21F197}"/>
              </a:ext>
            </a:extLst>
          </p:cNvPr>
          <p:cNvSpPr>
            <a:spLocks noGrp="1"/>
          </p:cNvSpPr>
          <p:nvPr>
            <p:ph type="title"/>
          </p:nvPr>
        </p:nvSpPr>
        <p:spPr>
          <a:xfrm>
            <a:off x="554252" y="459197"/>
            <a:ext cx="9059009" cy="769505"/>
          </a:xfrm>
        </p:spPr>
        <p:txBody>
          <a:bodyPr/>
          <a:lstStyle/>
          <a:p>
            <a:pPr algn="l"/>
            <a:r>
              <a:rPr lang="en-US" dirty="0"/>
              <a:t>Python Script</a:t>
            </a:r>
            <a:endParaRPr lang="en-IN" dirty="0"/>
          </a:p>
        </p:txBody>
      </p:sp>
      <p:pic>
        <p:nvPicPr>
          <p:cNvPr id="4" name="Content Placeholder 4">
            <a:extLst>
              <a:ext uri="{FF2B5EF4-FFF2-40B4-BE49-F238E27FC236}">
                <a16:creationId xmlns:a16="http://schemas.microsoft.com/office/drawing/2014/main" id="{7C74DEE8-6C8F-4B38-BEFF-D0E289BA9C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777" t="15928" r="38807" b="12679"/>
          <a:stretch/>
        </p:blipFill>
        <p:spPr>
          <a:xfrm>
            <a:off x="2286143" y="1101233"/>
            <a:ext cx="5595225" cy="5297570"/>
          </a:xfrm>
        </p:spPr>
      </p:pic>
    </p:spTree>
    <p:extLst>
      <p:ext uri="{BB962C8B-B14F-4D97-AF65-F5344CB8AC3E}">
        <p14:creationId xmlns:p14="http://schemas.microsoft.com/office/powerpoint/2010/main" val="720347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8E3-581B-4937-9F12-EB28620FB7BC}"/>
              </a:ext>
            </a:extLst>
          </p:cNvPr>
          <p:cNvSpPr>
            <a:spLocks noGrp="1"/>
          </p:cNvSpPr>
          <p:nvPr>
            <p:ph type="title"/>
          </p:nvPr>
        </p:nvSpPr>
        <p:spPr>
          <a:xfrm>
            <a:off x="582827" y="2371725"/>
            <a:ext cx="9059009" cy="1522535"/>
          </a:xfrm>
        </p:spPr>
        <p:txBody>
          <a:bodyPr/>
          <a:lstStyle/>
          <a:p>
            <a:r>
              <a:rPr lang="en-US" dirty="0"/>
              <a:t>Modelling  </a:t>
            </a:r>
            <a:endParaRPr lang="en-IN" dirty="0"/>
          </a:p>
        </p:txBody>
      </p:sp>
    </p:spTree>
    <p:extLst>
      <p:ext uri="{BB962C8B-B14F-4D97-AF65-F5344CB8AC3E}">
        <p14:creationId xmlns:p14="http://schemas.microsoft.com/office/powerpoint/2010/main" val="4273331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E8795-05A1-4A5F-AF33-C2255FB66B28}"/>
              </a:ext>
            </a:extLst>
          </p:cNvPr>
          <p:cNvSpPr>
            <a:spLocks noGrp="1"/>
          </p:cNvSpPr>
          <p:nvPr>
            <p:ph idx="1"/>
          </p:nvPr>
        </p:nvSpPr>
        <p:spPr>
          <a:xfrm>
            <a:off x="771526" y="1057274"/>
            <a:ext cx="8994136" cy="4457701"/>
          </a:xfrm>
        </p:spPr>
        <p:txBody>
          <a:bodyPr>
            <a:normAutofit/>
          </a:bodyPr>
          <a:lstStyle/>
          <a:p>
            <a:pPr algn="just"/>
            <a:r>
              <a:rPr lang="en-US" dirty="0"/>
              <a:t>We have performed a  comparative analysis on various modelling techniques, including machine learning and deep learning architectures to find the best model for the problem. The models we have used are as follows:</a:t>
            </a:r>
          </a:p>
          <a:p>
            <a:pPr marL="1028700" lvl="1" indent="-342900" algn="just">
              <a:buFont typeface="Wingdings" panose="05000000000000000000" pitchFamily="2" charset="2"/>
              <a:buChar char="§"/>
            </a:pPr>
            <a:r>
              <a:rPr lang="en-US" dirty="0"/>
              <a:t>K-Nearest Neighbor Classifier</a:t>
            </a:r>
          </a:p>
          <a:p>
            <a:pPr marL="1028700" lvl="1" indent="-342900" algn="just">
              <a:buFont typeface="Wingdings" panose="05000000000000000000" pitchFamily="2" charset="2"/>
              <a:buChar char="§"/>
            </a:pPr>
            <a:r>
              <a:rPr lang="en-US" dirty="0"/>
              <a:t>Support Vector Classifier</a:t>
            </a:r>
          </a:p>
          <a:p>
            <a:pPr marL="1028700" lvl="1" indent="-342900" algn="just">
              <a:buFont typeface="Wingdings" panose="05000000000000000000" pitchFamily="2" charset="2"/>
              <a:buChar char="§"/>
            </a:pPr>
            <a:r>
              <a:rPr lang="en-US" dirty="0"/>
              <a:t>CNN models</a:t>
            </a:r>
          </a:p>
          <a:p>
            <a:pPr marL="2057400" lvl="3" indent="-457200" algn="just">
              <a:buFont typeface="+mj-lt"/>
              <a:buAutoNum type="alphaUcPeriod"/>
            </a:pPr>
            <a:r>
              <a:rPr lang="en-US" dirty="0"/>
              <a:t>CNN from scratch</a:t>
            </a:r>
          </a:p>
          <a:p>
            <a:pPr marL="2057400" lvl="3" indent="-457200" algn="just">
              <a:buFont typeface="+mj-lt"/>
              <a:buAutoNum type="alphaUcPeriod"/>
            </a:pPr>
            <a:r>
              <a:rPr lang="en-US" dirty="0"/>
              <a:t>Transfer Learning on VGG16 network</a:t>
            </a:r>
          </a:p>
          <a:p>
            <a:pPr marL="1028700" lvl="1" indent="-342900" algn="just">
              <a:buFont typeface="Wingdings" panose="05000000000000000000" pitchFamily="2" charset="2"/>
              <a:buChar char="§"/>
            </a:pPr>
            <a:r>
              <a:rPr lang="en-US" dirty="0"/>
              <a:t>LSTM model</a:t>
            </a:r>
          </a:p>
          <a:p>
            <a:pPr algn="just"/>
            <a:endParaRPr lang="en-US" dirty="0"/>
          </a:p>
          <a:p>
            <a:pPr algn="just"/>
            <a:r>
              <a:rPr lang="en-US" dirty="0"/>
              <a:t>Each of these techniques has been discussed in detail below:</a:t>
            </a:r>
          </a:p>
          <a:p>
            <a:pPr algn="just"/>
            <a:endParaRPr lang="en-US" dirty="0"/>
          </a:p>
        </p:txBody>
      </p:sp>
    </p:spTree>
    <p:extLst>
      <p:ext uri="{BB962C8B-B14F-4D97-AF65-F5344CB8AC3E}">
        <p14:creationId xmlns:p14="http://schemas.microsoft.com/office/powerpoint/2010/main" val="2660984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5C2A1-C824-4B37-A345-86CD02D57F60}"/>
              </a:ext>
            </a:extLst>
          </p:cNvPr>
          <p:cNvSpPr>
            <a:spLocks noGrp="1"/>
          </p:cNvSpPr>
          <p:nvPr>
            <p:ph type="title"/>
          </p:nvPr>
        </p:nvSpPr>
        <p:spPr>
          <a:xfrm>
            <a:off x="661375" y="2895072"/>
            <a:ext cx="9059009" cy="1067855"/>
          </a:xfrm>
        </p:spPr>
        <p:txBody>
          <a:bodyPr/>
          <a:lstStyle/>
          <a:p>
            <a:r>
              <a:rPr lang="en-US" dirty="0"/>
              <a:t>K-Nearest Neighbor Classifier</a:t>
            </a:r>
            <a:endParaRPr lang="en-IN" dirty="0"/>
          </a:p>
        </p:txBody>
      </p:sp>
    </p:spTree>
    <p:extLst>
      <p:ext uri="{BB962C8B-B14F-4D97-AF65-F5344CB8AC3E}">
        <p14:creationId xmlns:p14="http://schemas.microsoft.com/office/powerpoint/2010/main" val="3945884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8ED9-9CA9-4A6C-B8C9-BCFCC6E66B8A}"/>
              </a:ext>
            </a:extLst>
          </p:cNvPr>
          <p:cNvSpPr>
            <a:spLocks noGrp="1"/>
          </p:cNvSpPr>
          <p:nvPr>
            <p:ph type="title"/>
          </p:nvPr>
        </p:nvSpPr>
        <p:spPr>
          <a:xfrm>
            <a:off x="633383" y="350169"/>
            <a:ext cx="8358114" cy="777348"/>
          </a:xfrm>
        </p:spPr>
        <p:txBody>
          <a:bodyPr>
            <a:normAutofit/>
          </a:bodyPr>
          <a:lstStyle/>
          <a:p>
            <a:pPr algn="l"/>
            <a:r>
              <a:rPr lang="en-US" sz="4000" dirty="0"/>
              <a:t>Theoretical Idea for the  KNN Algorithm </a:t>
            </a:r>
            <a:endParaRPr lang="en-IN" sz="4000" dirty="0"/>
          </a:p>
        </p:txBody>
      </p:sp>
      <p:sp>
        <p:nvSpPr>
          <p:cNvPr id="3" name="Content Placeholder 2">
            <a:extLst>
              <a:ext uri="{FF2B5EF4-FFF2-40B4-BE49-F238E27FC236}">
                <a16:creationId xmlns:a16="http://schemas.microsoft.com/office/drawing/2014/main" id="{9816EAF4-2C48-413D-A412-E9FE65F30BC5}"/>
              </a:ext>
            </a:extLst>
          </p:cNvPr>
          <p:cNvSpPr>
            <a:spLocks noGrp="1"/>
          </p:cNvSpPr>
          <p:nvPr>
            <p:ph idx="1"/>
          </p:nvPr>
        </p:nvSpPr>
        <p:spPr>
          <a:xfrm>
            <a:off x="633383" y="1334070"/>
            <a:ext cx="8979878" cy="4599992"/>
          </a:xfrm>
        </p:spPr>
        <p:txBody>
          <a:bodyPr/>
          <a:lstStyle/>
          <a:p>
            <a:pPr marL="342900" indent="-342900" algn="just">
              <a:buFont typeface="Wingdings" panose="05000000000000000000" pitchFamily="2" charset="2"/>
              <a:buChar char="§"/>
            </a:pPr>
            <a:r>
              <a:rPr lang="en-US" dirty="0"/>
              <a:t>KNN is a classical machine learning approach for classification problems. It is a </a:t>
            </a:r>
            <a:r>
              <a:rPr lang="en-US" b="1" dirty="0"/>
              <a:t>lazy learning technique</a:t>
            </a:r>
            <a:r>
              <a:rPr lang="en-US" dirty="0"/>
              <a:t> which defers all the computations until test time. So ideally, the </a:t>
            </a:r>
            <a:r>
              <a:rPr lang="en-US" b="1" dirty="0"/>
              <a:t>training time for such a classifiers is zero</a:t>
            </a:r>
            <a:r>
              <a:rPr lang="en-US" dirty="0"/>
              <a:t>. Isn’t that great? NO!</a:t>
            </a:r>
          </a:p>
          <a:p>
            <a:pPr marL="342900" indent="-342900" algn="just">
              <a:buFont typeface="Wingdings" panose="05000000000000000000" pitchFamily="2" charset="2"/>
              <a:buChar char="§"/>
            </a:pPr>
            <a:r>
              <a:rPr lang="en-US" dirty="0"/>
              <a:t>When a test data point is presented to the classifier, it </a:t>
            </a:r>
            <a:r>
              <a:rPr lang="en-US" b="1" dirty="0"/>
              <a:t>calculates the ‘distance’ </a:t>
            </a:r>
            <a:r>
              <a:rPr lang="en-US" dirty="0"/>
              <a:t>of that point from all the available training data points, takes the </a:t>
            </a:r>
            <a:r>
              <a:rPr lang="en-US" b="1" dirty="0"/>
              <a:t>‘K’  closest data points </a:t>
            </a:r>
            <a:r>
              <a:rPr lang="en-US" dirty="0"/>
              <a:t>as the </a:t>
            </a:r>
            <a:r>
              <a:rPr lang="en-US" b="1" dirty="0"/>
              <a:t>nearest neighbors </a:t>
            </a:r>
            <a:r>
              <a:rPr lang="en-US" dirty="0"/>
              <a:t>who get to </a:t>
            </a:r>
            <a:r>
              <a:rPr lang="en-US" b="1" dirty="0"/>
              <a:t>vote</a:t>
            </a:r>
            <a:r>
              <a:rPr lang="en-US" dirty="0"/>
              <a:t> for what class will be assigned to this test data point.</a:t>
            </a:r>
          </a:p>
          <a:p>
            <a:pPr marL="342900" indent="-342900" algn="just">
              <a:buFont typeface="Wingdings" panose="05000000000000000000" pitchFamily="2" charset="2"/>
              <a:buChar char="§"/>
            </a:pPr>
            <a:r>
              <a:rPr lang="en-US" dirty="0"/>
              <a:t>A </a:t>
            </a:r>
            <a:r>
              <a:rPr lang="en-US" b="1" dirty="0"/>
              <a:t>majority</a:t>
            </a:r>
            <a:r>
              <a:rPr lang="en-US" dirty="0"/>
              <a:t> (may be weighted, etc.) vote is generally taken out of all the neighbors and that </a:t>
            </a:r>
            <a:r>
              <a:rPr lang="en-US" b="1" dirty="0"/>
              <a:t>majority class is assigned to this test point</a:t>
            </a:r>
            <a:r>
              <a:rPr lang="en-US" dirty="0"/>
              <a:t>.</a:t>
            </a:r>
          </a:p>
          <a:p>
            <a:pPr marL="342900" indent="-342900" algn="just">
              <a:buFont typeface="Wingdings" panose="05000000000000000000" pitchFamily="2" charset="2"/>
              <a:buChar char="§"/>
            </a:pPr>
            <a:r>
              <a:rPr lang="en-US" dirty="0"/>
              <a:t>The ‘distance’  measure can be numerical measure or any other </a:t>
            </a:r>
            <a:r>
              <a:rPr lang="en-US" b="1" dirty="0"/>
              <a:t>proximity measure.</a:t>
            </a:r>
          </a:p>
          <a:p>
            <a:pPr marL="342900" indent="-342900" algn="just">
              <a:buFont typeface="Wingdings" panose="05000000000000000000" pitchFamily="2" charset="2"/>
              <a:buChar char="§"/>
            </a:pPr>
            <a:r>
              <a:rPr lang="en-US" dirty="0"/>
              <a:t>‘K’ must be predefined. Generally </a:t>
            </a:r>
            <a:r>
              <a:rPr lang="en-US" b="1" dirty="0"/>
              <a:t>odd</a:t>
            </a:r>
            <a:r>
              <a:rPr lang="en-US" dirty="0"/>
              <a:t> to break the ties.</a:t>
            </a:r>
          </a:p>
          <a:p>
            <a:pPr marL="342900" indent="-342900" algn="just">
              <a:buFont typeface="Wingdings" panose="05000000000000000000" pitchFamily="2" charset="2"/>
              <a:buChar char="§"/>
            </a:pPr>
            <a:r>
              <a:rPr lang="en-US" dirty="0"/>
              <a:t>This classifier takes a </a:t>
            </a:r>
            <a:r>
              <a:rPr lang="en-US" b="1" dirty="0"/>
              <a:t>lot of time to classify </a:t>
            </a:r>
            <a:r>
              <a:rPr lang="en-US" dirty="0"/>
              <a:t>the test data and is </a:t>
            </a:r>
            <a:r>
              <a:rPr lang="en-US" b="1" dirty="0"/>
              <a:t>not a feasible</a:t>
            </a:r>
            <a:r>
              <a:rPr lang="en-US" dirty="0"/>
              <a:t> option for real time deployment.</a:t>
            </a:r>
            <a:endParaRPr lang="en-IN" dirty="0"/>
          </a:p>
        </p:txBody>
      </p:sp>
    </p:spTree>
    <p:extLst>
      <p:ext uri="{BB962C8B-B14F-4D97-AF65-F5344CB8AC3E}">
        <p14:creationId xmlns:p14="http://schemas.microsoft.com/office/powerpoint/2010/main" val="306887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C4200-C01A-4391-AC5B-08B262979245}"/>
              </a:ext>
            </a:extLst>
          </p:cNvPr>
          <p:cNvSpPr>
            <a:spLocks noGrp="1"/>
          </p:cNvSpPr>
          <p:nvPr>
            <p:ph idx="1"/>
          </p:nvPr>
        </p:nvSpPr>
        <p:spPr>
          <a:xfrm>
            <a:off x="177799" y="1413934"/>
            <a:ext cx="4827797" cy="4521199"/>
          </a:xfrm>
        </p:spPr>
        <p:txBody>
          <a:bodyPr>
            <a:normAutofit fontScale="92500" lnSpcReduction="10000"/>
          </a:bodyPr>
          <a:lstStyle/>
          <a:p>
            <a:pPr marL="342900" indent="-342900" algn="just">
              <a:buFont typeface="Wingdings" panose="05000000000000000000" pitchFamily="2" charset="2"/>
              <a:buChar char="§"/>
            </a:pPr>
            <a:r>
              <a:rPr lang="en-US" dirty="0"/>
              <a:t>For this model, we have used the </a:t>
            </a:r>
            <a:r>
              <a:rPr lang="en-US" b="1" dirty="0"/>
              <a:t>feature extracted data from the vgg16 convolutions</a:t>
            </a:r>
            <a:r>
              <a:rPr lang="en-US" dirty="0"/>
              <a:t>, which reduced the output dimensions to </a:t>
            </a:r>
            <a:r>
              <a:rPr lang="en-US" b="1" dirty="0"/>
              <a:t>4608</a:t>
            </a:r>
            <a:r>
              <a:rPr lang="en-US" dirty="0"/>
              <a:t> from a </a:t>
            </a:r>
            <a:r>
              <a:rPr lang="en-US" b="1" dirty="0"/>
              <a:t>previous of 30000</a:t>
            </a:r>
            <a:r>
              <a:rPr lang="en-US" dirty="0"/>
              <a:t> (100x100x3).</a:t>
            </a:r>
          </a:p>
          <a:p>
            <a:pPr marL="342900" indent="-342900" algn="just">
              <a:buFont typeface="Wingdings" panose="05000000000000000000" pitchFamily="2" charset="2"/>
              <a:buChar char="§"/>
            </a:pPr>
            <a:r>
              <a:rPr lang="en-US" dirty="0"/>
              <a:t>So, we have a dataset of the shape </a:t>
            </a:r>
            <a:r>
              <a:rPr lang="en-US" b="1" dirty="0"/>
              <a:t>(22414, 4608).</a:t>
            </a:r>
          </a:p>
          <a:p>
            <a:pPr marL="342900" indent="-342900" algn="just">
              <a:buFont typeface="Wingdings" panose="05000000000000000000" pitchFamily="2" charset="2"/>
              <a:buChar char="§"/>
            </a:pPr>
            <a:r>
              <a:rPr lang="en-US" dirty="0"/>
              <a:t>For the model, we have set the </a:t>
            </a:r>
            <a:r>
              <a:rPr lang="en-US" b="1" dirty="0"/>
              <a:t>‘K’ hyperparameter </a:t>
            </a:r>
            <a:r>
              <a:rPr lang="en-US" dirty="0"/>
              <a:t>i.e. the </a:t>
            </a:r>
            <a:r>
              <a:rPr lang="en-US" b="1" dirty="0"/>
              <a:t>number of nearest neighbors</a:t>
            </a:r>
            <a:r>
              <a:rPr lang="en-US" dirty="0"/>
              <a:t> taking part in the classification decision as </a:t>
            </a:r>
            <a:r>
              <a:rPr lang="en-US" b="1" dirty="0"/>
              <a:t>5</a:t>
            </a:r>
            <a:r>
              <a:rPr lang="en-US" dirty="0"/>
              <a:t>.</a:t>
            </a:r>
          </a:p>
          <a:p>
            <a:pPr marL="342900" indent="-342900" algn="just">
              <a:buFont typeface="Wingdings" panose="05000000000000000000" pitchFamily="2" charset="2"/>
              <a:buChar char="§"/>
            </a:pPr>
            <a:r>
              <a:rPr lang="en-US" dirty="0"/>
              <a:t>The model definition and fitting commands are shown.</a:t>
            </a:r>
          </a:p>
          <a:p>
            <a:pPr marL="342900" indent="-342900" algn="just">
              <a:buFont typeface="Wingdings" panose="05000000000000000000" pitchFamily="2" charset="2"/>
              <a:buChar char="§"/>
            </a:pPr>
            <a:r>
              <a:rPr lang="en-US" dirty="0"/>
              <a:t>We have used a </a:t>
            </a:r>
            <a:r>
              <a:rPr lang="en-US" b="1" dirty="0"/>
              <a:t>test split of 20%.</a:t>
            </a:r>
          </a:p>
          <a:p>
            <a:pPr marL="342900" indent="-342900" algn="just">
              <a:buFont typeface="Wingdings" panose="05000000000000000000" pitchFamily="2" charset="2"/>
              <a:buChar char="§"/>
            </a:pPr>
            <a:r>
              <a:rPr lang="en-US" dirty="0"/>
              <a:t>The distance measure has been set to a default of </a:t>
            </a:r>
            <a:r>
              <a:rPr lang="en-US" b="1" dirty="0"/>
              <a:t>Euclidian.</a:t>
            </a:r>
            <a:endParaRPr lang="en-IN" b="1" dirty="0"/>
          </a:p>
        </p:txBody>
      </p:sp>
      <p:sp>
        <p:nvSpPr>
          <p:cNvPr id="6" name="Title 1">
            <a:extLst>
              <a:ext uri="{FF2B5EF4-FFF2-40B4-BE49-F238E27FC236}">
                <a16:creationId xmlns:a16="http://schemas.microsoft.com/office/drawing/2014/main" id="{9D9A6740-8985-411F-B236-5ED4DE013BA9}"/>
              </a:ext>
            </a:extLst>
          </p:cNvPr>
          <p:cNvSpPr txBox="1">
            <a:spLocks/>
          </p:cNvSpPr>
          <p:nvPr/>
        </p:nvSpPr>
        <p:spPr>
          <a:xfrm>
            <a:off x="516467" y="305038"/>
            <a:ext cx="9096794" cy="91416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4000" dirty="0"/>
              <a:t>Input Data and Model Description</a:t>
            </a:r>
            <a:endParaRPr lang="en-IN" sz="4000" dirty="0"/>
          </a:p>
        </p:txBody>
      </p:sp>
      <p:pic>
        <p:nvPicPr>
          <p:cNvPr id="8" name="Picture 7">
            <a:extLst>
              <a:ext uri="{FF2B5EF4-FFF2-40B4-BE49-F238E27FC236}">
                <a16:creationId xmlns:a16="http://schemas.microsoft.com/office/drawing/2014/main" id="{00F5024E-488A-45C4-95CD-96B43EB6A6F8}"/>
              </a:ext>
            </a:extLst>
          </p:cNvPr>
          <p:cNvPicPr>
            <a:picLocks noChangeAspect="1"/>
          </p:cNvPicPr>
          <p:nvPr/>
        </p:nvPicPr>
        <p:blipFill rotWithShape="1">
          <a:blip r:embed="rId2">
            <a:extLst>
              <a:ext uri="{28A0092B-C50C-407E-A947-70E740481C1C}">
                <a14:useLocalDpi xmlns:a14="http://schemas.microsoft.com/office/drawing/2010/main" val="0"/>
              </a:ext>
            </a:extLst>
          </a:blip>
          <a:srcRect l="16527" t="45677" r="43264" b="4940"/>
          <a:stretch/>
        </p:blipFill>
        <p:spPr>
          <a:xfrm>
            <a:off x="5064864" y="1591734"/>
            <a:ext cx="5049267" cy="3488267"/>
          </a:xfrm>
          <a:prstGeom prst="rect">
            <a:avLst/>
          </a:prstGeom>
        </p:spPr>
      </p:pic>
    </p:spTree>
    <p:extLst>
      <p:ext uri="{BB962C8B-B14F-4D97-AF65-F5344CB8AC3E}">
        <p14:creationId xmlns:p14="http://schemas.microsoft.com/office/powerpoint/2010/main" val="234824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7962-8818-4910-9741-0A601B23E73E}"/>
              </a:ext>
            </a:extLst>
          </p:cNvPr>
          <p:cNvSpPr>
            <a:spLocks noGrp="1"/>
          </p:cNvSpPr>
          <p:nvPr>
            <p:ph type="title"/>
          </p:nvPr>
        </p:nvSpPr>
        <p:spPr>
          <a:xfrm>
            <a:off x="633383" y="463623"/>
            <a:ext cx="8809197" cy="665381"/>
          </a:xfrm>
        </p:spPr>
        <p:txBody>
          <a:bodyPr>
            <a:normAutofit fontScale="90000"/>
          </a:bodyPr>
          <a:lstStyle/>
          <a:p>
            <a:pPr algn="l"/>
            <a:r>
              <a:rPr lang="en-US" dirty="0"/>
              <a:t>Introduction</a:t>
            </a:r>
            <a:endParaRPr lang="en-IN" dirty="0"/>
          </a:p>
        </p:txBody>
      </p:sp>
      <p:sp>
        <p:nvSpPr>
          <p:cNvPr id="3" name="Content Placeholder 2">
            <a:extLst>
              <a:ext uri="{FF2B5EF4-FFF2-40B4-BE49-F238E27FC236}">
                <a16:creationId xmlns:a16="http://schemas.microsoft.com/office/drawing/2014/main" id="{6923341F-D8E1-4D8C-8B61-606FD1951B84}"/>
              </a:ext>
            </a:extLst>
          </p:cNvPr>
          <p:cNvSpPr>
            <a:spLocks noGrp="1"/>
          </p:cNvSpPr>
          <p:nvPr>
            <p:ph idx="1"/>
          </p:nvPr>
        </p:nvSpPr>
        <p:spPr>
          <a:xfrm>
            <a:off x="633383" y="1483567"/>
            <a:ext cx="8979878" cy="3890865"/>
          </a:xfrm>
        </p:spPr>
        <p:txBody>
          <a:bodyPr>
            <a:normAutofit/>
          </a:bodyPr>
          <a:lstStyle/>
          <a:p>
            <a:pPr marL="342900" indent="-342900" algn="just" fontAlgn="base">
              <a:buFont typeface="Wingdings" panose="05000000000000000000" pitchFamily="2" charset="2"/>
              <a:buChar char="§"/>
            </a:pPr>
            <a:r>
              <a:rPr lang="en-US" dirty="0"/>
              <a:t>We've all been there: a light turns green and the car in front of you doesn't budge. Or, a previously unremarkable vehicle suddenly slows and starts swerving from side-to-side.</a:t>
            </a:r>
          </a:p>
          <a:p>
            <a:pPr marL="342900" indent="-342900" algn="just" fontAlgn="base">
              <a:buFont typeface="Wingdings" panose="05000000000000000000" pitchFamily="2" charset="2"/>
              <a:buChar char="§"/>
            </a:pPr>
            <a:r>
              <a:rPr lang="en-US" dirty="0"/>
              <a:t>When you pass the offending driver, what do you expect to see? You certainly aren't surprised when you spot a driver who is texting, seemingly enraptured by social media, or in a lively hand-held conversation on their phone.</a:t>
            </a:r>
          </a:p>
          <a:p>
            <a:pPr marL="342900" indent="-342900" algn="just">
              <a:buFont typeface="Wingdings" panose="05000000000000000000" pitchFamily="2" charset="2"/>
              <a:buChar char="§"/>
            </a:pPr>
            <a:r>
              <a:rPr lang="en-US" dirty="0"/>
              <a:t>According to the CDC motor vehicle safety division, one in five car accidents is caused by a distracted driver. Sadly, this translates to </a:t>
            </a:r>
            <a:r>
              <a:rPr lang="en-US" i="1" dirty="0"/>
              <a:t>425,000</a:t>
            </a:r>
            <a:r>
              <a:rPr lang="en-US" dirty="0"/>
              <a:t> people injured and </a:t>
            </a:r>
            <a:r>
              <a:rPr lang="en-US" i="1" dirty="0"/>
              <a:t>3,000</a:t>
            </a:r>
            <a:r>
              <a:rPr lang="en-US" dirty="0"/>
              <a:t> people killed by distracted driving every year.</a:t>
            </a:r>
          </a:p>
          <a:p>
            <a:pPr marL="342900" indent="-342900" algn="just">
              <a:buFont typeface="Wingdings" panose="05000000000000000000" pitchFamily="2" charset="2"/>
              <a:buChar char="§"/>
            </a:pPr>
            <a:r>
              <a:rPr lang="en-US" dirty="0"/>
              <a:t>The idea hopes to improve these alarming statistics, and better insure their customers, by testing whether dashboard cameras can automatically detect drivers engaging in distracted behaviors.</a:t>
            </a:r>
            <a:endParaRPr lang="en-IN" dirty="0"/>
          </a:p>
        </p:txBody>
      </p:sp>
    </p:spTree>
    <p:extLst>
      <p:ext uri="{BB962C8B-B14F-4D97-AF65-F5344CB8AC3E}">
        <p14:creationId xmlns:p14="http://schemas.microsoft.com/office/powerpoint/2010/main" val="351187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816D-F7E5-4635-987C-F9CE2BC86B32}"/>
              </a:ext>
            </a:extLst>
          </p:cNvPr>
          <p:cNvSpPr>
            <a:spLocks noGrp="1"/>
          </p:cNvSpPr>
          <p:nvPr>
            <p:ph type="title"/>
          </p:nvPr>
        </p:nvSpPr>
        <p:spPr>
          <a:xfrm>
            <a:off x="364067" y="257830"/>
            <a:ext cx="8741194" cy="1020637"/>
          </a:xfrm>
        </p:spPr>
        <p:txBody>
          <a:bodyPr>
            <a:normAutofit/>
          </a:bodyPr>
          <a:lstStyle/>
          <a:p>
            <a:pPr algn="l"/>
            <a:r>
              <a:rPr lang="en-US" sz="4000" dirty="0"/>
              <a:t>Model Evaluation</a:t>
            </a:r>
            <a:endParaRPr lang="en-IN" sz="4000" dirty="0"/>
          </a:p>
        </p:txBody>
      </p:sp>
      <p:sp>
        <p:nvSpPr>
          <p:cNvPr id="3" name="Content Placeholder 2">
            <a:extLst>
              <a:ext uri="{FF2B5EF4-FFF2-40B4-BE49-F238E27FC236}">
                <a16:creationId xmlns:a16="http://schemas.microsoft.com/office/drawing/2014/main" id="{4FAF9BFA-9C02-45F2-B8E7-C3AF56681FB8}"/>
              </a:ext>
            </a:extLst>
          </p:cNvPr>
          <p:cNvSpPr>
            <a:spLocks noGrp="1"/>
          </p:cNvSpPr>
          <p:nvPr>
            <p:ph idx="1"/>
          </p:nvPr>
        </p:nvSpPr>
        <p:spPr>
          <a:xfrm>
            <a:off x="508001" y="1159932"/>
            <a:ext cx="4275666" cy="4859867"/>
          </a:xfrm>
        </p:spPr>
        <p:txBody>
          <a:bodyPr/>
          <a:lstStyle/>
          <a:p>
            <a:pPr algn="just"/>
            <a:r>
              <a:rPr lang="en-US" dirty="0"/>
              <a:t>We evaluate our model on the </a:t>
            </a:r>
            <a:r>
              <a:rPr lang="en-US" b="1" dirty="0"/>
              <a:t>20% test set </a:t>
            </a:r>
            <a:r>
              <a:rPr lang="en-US" dirty="0"/>
              <a:t>that was split in the beginning. We used the following evaluation metrics:</a:t>
            </a:r>
          </a:p>
          <a:p>
            <a:pPr marL="342900" indent="-342900" algn="just">
              <a:buFont typeface="Wingdings" panose="05000000000000000000" pitchFamily="2" charset="2"/>
              <a:buChar char="§"/>
            </a:pPr>
            <a:r>
              <a:rPr lang="en-US" b="1" dirty="0"/>
              <a:t>Test Set Accuracy</a:t>
            </a:r>
          </a:p>
          <a:p>
            <a:pPr marL="342900" indent="-342900" algn="just">
              <a:buFont typeface="Wingdings" panose="05000000000000000000" pitchFamily="2" charset="2"/>
              <a:buChar char="§"/>
            </a:pPr>
            <a:r>
              <a:rPr lang="en-US" b="1" dirty="0"/>
              <a:t>Confusion Matrix</a:t>
            </a:r>
          </a:p>
          <a:p>
            <a:pPr marL="342900" indent="-342900" algn="just">
              <a:buFont typeface="Wingdings" panose="05000000000000000000" pitchFamily="2" charset="2"/>
              <a:buChar char="§"/>
            </a:pPr>
            <a:r>
              <a:rPr lang="en-US" b="1" dirty="0"/>
              <a:t>Precision, Recall, F1 Score</a:t>
            </a:r>
          </a:p>
          <a:p>
            <a:endParaRPr lang="en-US" dirty="0"/>
          </a:p>
          <a:p>
            <a:endParaRPr lang="en-US" dirty="0"/>
          </a:p>
          <a:p>
            <a:pPr algn="just"/>
            <a:r>
              <a:rPr lang="en-US" b="1" u="sng" dirty="0"/>
              <a:t>A</a:t>
            </a:r>
            <a:r>
              <a:rPr lang="en-IN" b="1" u="sng" dirty="0"/>
              <a:t>CCURACY: </a:t>
            </a:r>
            <a:r>
              <a:rPr lang="en-IN" dirty="0"/>
              <a:t>We got a 96.45% on the test set. (shown)</a:t>
            </a:r>
          </a:p>
          <a:p>
            <a:pPr algn="just"/>
            <a:r>
              <a:rPr lang="en-US" b="1" dirty="0"/>
              <a:t>B</a:t>
            </a:r>
            <a:r>
              <a:rPr lang="en-IN" b="1" dirty="0"/>
              <a:t>ut this took a lott of time to score (TESTING). This is certainly a drawback.</a:t>
            </a:r>
          </a:p>
        </p:txBody>
      </p:sp>
      <p:pic>
        <p:nvPicPr>
          <p:cNvPr id="5" name="Picture 4">
            <a:extLst>
              <a:ext uri="{FF2B5EF4-FFF2-40B4-BE49-F238E27FC236}">
                <a16:creationId xmlns:a16="http://schemas.microsoft.com/office/drawing/2014/main" id="{9362BDB2-BF2E-48F3-85AE-456DE0ED058F}"/>
              </a:ext>
            </a:extLst>
          </p:cNvPr>
          <p:cNvPicPr>
            <a:picLocks noChangeAspect="1"/>
          </p:cNvPicPr>
          <p:nvPr/>
        </p:nvPicPr>
        <p:blipFill rotWithShape="1">
          <a:blip r:embed="rId2">
            <a:extLst>
              <a:ext uri="{28A0092B-C50C-407E-A947-70E740481C1C}">
                <a14:useLocalDpi xmlns:a14="http://schemas.microsoft.com/office/drawing/2010/main" val="0"/>
              </a:ext>
            </a:extLst>
          </a:blip>
          <a:srcRect l="16041" t="53457" r="55486" b="27037"/>
          <a:stretch/>
        </p:blipFill>
        <p:spPr>
          <a:xfrm>
            <a:off x="4650134" y="2424439"/>
            <a:ext cx="5213533" cy="2009122"/>
          </a:xfrm>
          <a:prstGeom prst="rect">
            <a:avLst/>
          </a:prstGeom>
        </p:spPr>
      </p:pic>
      <p:sp>
        <p:nvSpPr>
          <p:cNvPr id="6" name="Rectangle 5">
            <a:extLst>
              <a:ext uri="{FF2B5EF4-FFF2-40B4-BE49-F238E27FC236}">
                <a16:creationId xmlns:a16="http://schemas.microsoft.com/office/drawing/2014/main" id="{3D9D9FFE-0AD4-4E48-B572-AD4F08C4C04A}"/>
              </a:ext>
            </a:extLst>
          </p:cNvPr>
          <p:cNvSpPr/>
          <p:nvPr/>
        </p:nvSpPr>
        <p:spPr>
          <a:xfrm>
            <a:off x="5096933" y="4072467"/>
            <a:ext cx="1202267" cy="220133"/>
          </a:xfrm>
          <a:prstGeom prst="rect">
            <a:avLst/>
          </a:prstGeom>
          <a:solidFill>
            <a:srgbClr val="FFFF00">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537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BF69049-090A-4CC3-B525-697780259102}"/>
              </a:ext>
            </a:extLst>
          </p:cNvPr>
          <p:cNvSpPr txBox="1">
            <a:spLocks/>
          </p:cNvSpPr>
          <p:nvPr/>
        </p:nvSpPr>
        <p:spPr>
          <a:xfrm>
            <a:off x="364067" y="1101031"/>
            <a:ext cx="9019536" cy="9610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b="0" i="0" u="none" kern="1200" dirty="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u="sng" dirty="0"/>
              <a:t>CONFUSION MATRIX: </a:t>
            </a:r>
            <a:r>
              <a:rPr lang="en-US" dirty="0"/>
              <a:t>The script and the confusion matrix are as below. As is evident from the diagonal entries of the matrix, most of the predictions done by the model are correct.</a:t>
            </a:r>
            <a:endParaRPr lang="en-US" b="1" u="sng" dirty="0"/>
          </a:p>
        </p:txBody>
      </p:sp>
      <p:pic>
        <p:nvPicPr>
          <p:cNvPr id="5" name="Picture 4">
            <a:extLst>
              <a:ext uri="{FF2B5EF4-FFF2-40B4-BE49-F238E27FC236}">
                <a16:creationId xmlns:a16="http://schemas.microsoft.com/office/drawing/2014/main" id="{1A13241C-3CDA-4830-98E6-A565AD11B81C}"/>
              </a:ext>
            </a:extLst>
          </p:cNvPr>
          <p:cNvPicPr>
            <a:picLocks noChangeAspect="1"/>
          </p:cNvPicPr>
          <p:nvPr/>
        </p:nvPicPr>
        <p:blipFill rotWithShape="1">
          <a:blip r:embed="rId2">
            <a:extLst>
              <a:ext uri="{28A0092B-C50C-407E-A947-70E740481C1C}">
                <a14:useLocalDpi xmlns:a14="http://schemas.microsoft.com/office/drawing/2010/main" val="0"/>
              </a:ext>
            </a:extLst>
          </a:blip>
          <a:srcRect l="8193" t="11720" r="45213" b="8424"/>
          <a:stretch/>
        </p:blipFill>
        <p:spPr>
          <a:xfrm>
            <a:off x="334542" y="2062084"/>
            <a:ext cx="4328809" cy="4173166"/>
          </a:xfrm>
          <a:prstGeom prst="rect">
            <a:avLst/>
          </a:prstGeom>
        </p:spPr>
      </p:pic>
      <p:pic>
        <p:nvPicPr>
          <p:cNvPr id="7" name="Picture 6">
            <a:extLst>
              <a:ext uri="{FF2B5EF4-FFF2-40B4-BE49-F238E27FC236}">
                <a16:creationId xmlns:a16="http://schemas.microsoft.com/office/drawing/2014/main" id="{4B0F32ED-BE66-4249-84E2-CF501F644E1B}"/>
              </a:ext>
            </a:extLst>
          </p:cNvPr>
          <p:cNvPicPr>
            <a:picLocks noChangeAspect="1"/>
          </p:cNvPicPr>
          <p:nvPr/>
        </p:nvPicPr>
        <p:blipFill rotWithShape="1">
          <a:blip r:embed="rId3">
            <a:extLst>
              <a:ext uri="{28A0092B-C50C-407E-A947-70E740481C1C}">
                <a14:useLocalDpi xmlns:a14="http://schemas.microsoft.com/office/drawing/2010/main" val="0"/>
              </a:ext>
            </a:extLst>
          </a:blip>
          <a:srcRect l="3750" t="9753" r="48681" b="9012"/>
          <a:stretch/>
        </p:blipFill>
        <p:spPr>
          <a:xfrm>
            <a:off x="5491915" y="2062084"/>
            <a:ext cx="4344405" cy="4173166"/>
          </a:xfrm>
          <a:prstGeom prst="rect">
            <a:avLst/>
          </a:prstGeom>
        </p:spPr>
      </p:pic>
      <p:sp>
        <p:nvSpPr>
          <p:cNvPr id="8" name="Title 1">
            <a:extLst>
              <a:ext uri="{FF2B5EF4-FFF2-40B4-BE49-F238E27FC236}">
                <a16:creationId xmlns:a16="http://schemas.microsoft.com/office/drawing/2014/main" id="{C24724F0-132A-49B8-A282-DC288CEE1690}"/>
              </a:ext>
            </a:extLst>
          </p:cNvPr>
          <p:cNvSpPr>
            <a:spLocks noGrp="1"/>
          </p:cNvSpPr>
          <p:nvPr>
            <p:ph type="title"/>
          </p:nvPr>
        </p:nvSpPr>
        <p:spPr>
          <a:xfrm>
            <a:off x="364067" y="112431"/>
            <a:ext cx="8741194" cy="1020637"/>
          </a:xfrm>
        </p:spPr>
        <p:txBody>
          <a:bodyPr>
            <a:normAutofit/>
          </a:bodyPr>
          <a:lstStyle/>
          <a:p>
            <a:pPr algn="l"/>
            <a:r>
              <a:rPr lang="en-US" sz="4000" dirty="0"/>
              <a:t>Model Evaluation (contd.)</a:t>
            </a:r>
            <a:endParaRPr lang="en-IN" sz="4000" dirty="0"/>
          </a:p>
        </p:txBody>
      </p:sp>
    </p:spTree>
    <p:extLst>
      <p:ext uri="{BB962C8B-B14F-4D97-AF65-F5344CB8AC3E}">
        <p14:creationId xmlns:p14="http://schemas.microsoft.com/office/powerpoint/2010/main" val="3917996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62318B-69A4-4E55-BAB4-4FF09506492D}"/>
              </a:ext>
            </a:extLst>
          </p:cNvPr>
          <p:cNvSpPr txBox="1">
            <a:spLocks/>
          </p:cNvSpPr>
          <p:nvPr/>
        </p:nvSpPr>
        <p:spPr>
          <a:xfrm>
            <a:off x="364067" y="257830"/>
            <a:ext cx="8741194" cy="10206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4000" dirty="0"/>
              <a:t>Model Evaluation (contd.)</a:t>
            </a:r>
            <a:endParaRPr lang="en-IN" sz="4000" dirty="0"/>
          </a:p>
        </p:txBody>
      </p:sp>
      <p:sp>
        <p:nvSpPr>
          <p:cNvPr id="6" name="Content Placeholder 2">
            <a:extLst>
              <a:ext uri="{FF2B5EF4-FFF2-40B4-BE49-F238E27FC236}">
                <a16:creationId xmlns:a16="http://schemas.microsoft.com/office/drawing/2014/main" id="{6FB2962B-E925-4574-A199-628AE87FC07D}"/>
              </a:ext>
            </a:extLst>
          </p:cNvPr>
          <p:cNvSpPr>
            <a:spLocks noGrp="1"/>
          </p:cNvSpPr>
          <p:nvPr>
            <p:ph idx="1"/>
          </p:nvPr>
        </p:nvSpPr>
        <p:spPr>
          <a:xfrm>
            <a:off x="593725" y="1339524"/>
            <a:ext cx="8979878" cy="1693236"/>
          </a:xfrm>
        </p:spPr>
        <p:txBody>
          <a:bodyPr>
            <a:noAutofit/>
          </a:bodyPr>
          <a:lstStyle/>
          <a:p>
            <a:pPr algn="just"/>
            <a:r>
              <a:rPr lang="en-US" b="1" u="sng" dirty="0"/>
              <a:t>CLASSIFICATION REPORT: </a:t>
            </a:r>
            <a:r>
              <a:rPr lang="en-US" dirty="0"/>
              <a:t> For further insights about the model performance, we also found the precision, recall and F1 score for each target class. The script and the model performance as per the metrics is shown below. </a:t>
            </a:r>
            <a:r>
              <a:rPr lang="en-US" dirty="0">
                <a:sym typeface="Wingdings" panose="05000000000000000000" pitchFamily="2" charset="2"/>
              </a:rPr>
              <a:t>Average stats:</a:t>
            </a:r>
            <a:endParaRPr lang="en-US" b="1" u="sng" dirty="0">
              <a:sym typeface="Wingdings" panose="05000000000000000000" pitchFamily="2" charset="2"/>
            </a:endParaRPr>
          </a:p>
          <a:p>
            <a:pPr marL="342900" indent="-342900" algn="just">
              <a:buFont typeface="Wingdings" panose="05000000000000000000" pitchFamily="2" charset="2"/>
              <a:buChar char="§"/>
            </a:pPr>
            <a:r>
              <a:rPr lang="en-US" sz="1600" b="1" dirty="0">
                <a:sym typeface="Wingdings" panose="05000000000000000000" pitchFamily="2" charset="2"/>
              </a:rPr>
              <a:t>Precision: 0.97    </a:t>
            </a:r>
          </a:p>
          <a:p>
            <a:pPr marL="342900" indent="-342900" algn="just">
              <a:buFont typeface="Wingdings" panose="05000000000000000000" pitchFamily="2" charset="2"/>
              <a:buChar char="§"/>
            </a:pPr>
            <a:r>
              <a:rPr lang="en-US" sz="1600" b="1" dirty="0">
                <a:sym typeface="Wingdings" panose="05000000000000000000" pitchFamily="2" charset="2"/>
              </a:rPr>
              <a:t>Recall: 0.96   </a:t>
            </a:r>
          </a:p>
          <a:p>
            <a:pPr marL="342900" indent="-342900" algn="just">
              <a:buFont typeface="Wingdings" panose="05000000000000000000" pitchFamily="2" charset="2"/>
              <a:buChar char="§"/>
            </a:pPr>
            <a:r>
              <a:rPr lang="en-US" sz="1600" b="1" dirty="0">
                <a:sym typeface="Wingdings" panose="05000000000000000000" pitchFamily="2" charset="2"/>
              </a:rPr>
              <a:t>F1 Score: 0.96</a:t>
            </a:r>
            <a:endParaRPr lang="en-IN" sz="1600" b="1" dirty="0"/>
          </a:p>
        </p:txBody>
      </p:sp>
      <p:pic>
        <p:nvPicPr>
          <p:cNvPr id="8" name="Picture 7">
            <a:extLst>
              <a:ext uri="{FF2B5EF4-FFF2-40B4-BE49-F238E27FC236}">
                <a16:creationId xmlns:a16="http://schemas.microsoft.com/office/drawing/2014/main" id="{7E5303C1-D094-4681-8731-E44DF9BEEED9}"/>
              </a:ext>
            </a:extLst>
          </p:cNvPr>
          <p:cNvPicPr>
            <a:picLocks noChangeAspect="1"/>
          </p:cNvPicPr>
          <p:nvPr/>
        </p:nvPicPr>
        <p:blipFill rotWithShape="1">
          <a:blip r:embed="rId2">
            <a:extLst>
              <a:ext uri="{28A0092B-C50C-407E-A947-70E740481C1C}">
                <a14:useLocalDpi xmlns:a14="http://schemas.microsoft.com/office/drawing/2010/main" val="0"/>
              </a:ext>
            </a:extLst>
          </a:blip>
          <a:srcRect l="11041" t="29012" r="2778" b="30741"/>
          <a:stretch/>
        </p:blipFill>
        <p:spPr>
          <a:xfrm>
            <a:off x="364067" y="3429000"/>
            <a:ext cx="9448799" cy="2482119"/>
          </a:xfrm>
          <a:prstGeom prst="rect">
            <a:avLst/>
          </a:prstGeom>
        </p:spPr>
      </p:pic>
      <p:sp>
        <p:nvSpPr>
          <p:cNvPr id="9" name="Rectangle 8">
            <a:extLst>
              <a:ext uri="{FF2B5EF4-FFF2-40B4-BE49-F238E27FC236}">
                <a16:creationId xmlns:a16="http://schemas.microsoft.com/office/drawing/2014/main" id="{EF44588E-9B95-47C0-872A-D3537BECB2E8}"/>
              </a:ext>
            </a:extLst>
          </p:cNvPr>
          <p:cNvSpPr/>
          <p:nvPr/>
        </p:nvSpPr>
        <p:spPr>
          <a:xfrm>
            <a:off x="1507067" y="5706533"/>
            <a:ext cx="2624666" cy="143934"/>
          </a:xfrm>
          <a:prstGeom prst="rect">
            <a:avLst/>
          </a:prstGeom>
          <a:solidFill>
            <a:srgbClr val="FFFF00">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75455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CEE3-A727-4D92-8D93-8D0281C94E8B}"/>
              </a:ext>
            </a:extLst>
          </p:cNvPr>
          <p:cNvSpPr>
            <a:spLocks noGrp="1"/>
          </p:cNvSpPr>
          <p:nvPr>
            <p:ph type="title"/>
          </p:nvPr>
        </p:nvSpPr>
        <p:spPr>
          <a:xfrm>
            <a:off x="607592" y="2361145"/>
            <a:ext cx="9059009" cy="1067855"/>
          </a:xfrm>
        </p:spPr>
        <p:txBody>
          <a:bodyPr/>
          <a:lstStyle/>
          <a:p>
            <a:r>
              <a:rPr lang="en-US" dirty="0"/>
              <a:t>Support Vector Classifier</a:t>
            </a:r>
            <a:endParaRPr lang="en-IN" dirty="0"/>
          </a:p>
        </p:txBody>
      </p:sp>
    </p:spTree>
    <p:extLst>
      <p:ext uri="{BB962C8B-B14F-4D97-AF65-F5344CB8AC3E}">
        <p14:creationId xmlns:p14="http://schemas.microsoft.com/office/powerpoint/2010/main" val="1181593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F585F2-5B94-4623-81B8-462283285E4E}"/>
              </a:ext>
            </a:extLst>
          </p:cNvPr>
          <p:cNvSpPr>
            <a:spLocks noGrp="1"/>
          </p:cNvSpPr>
          <p:nvPr>
            <p:ph idx="1"/>
          </p:nvPr>
        </p:nvSpPr>
        <p:spPr>
          <a:xfrm>
            <a:off x="186343" y="1575647"/>
            <a:ext cx="6346537" cy="4936913"/>
          </a:xfrm>
        </p:spPr>
        <p:txBody>
          <a:bodyPr>
            <a:normAutofit lnSpcReduction="10000"/>
          </a:bodyPr>
          <a:lstStyle/>
          <a:p>
            <a:pPr marL="342900" indent="-342900" algn="just">
              <a:buFont typeface="Wingdings" panose="05000000000000000000" pitchFamily="2" charset="2"/>
              <a:buChar char="§"/>
            </a:pPr>
            <a:r>
              <a:rPr lang="en-US" dirty="0"/>
              <a:t>Support vector classifiers are </a:t>
            </a:r>
            <a:r>
              <a:rPr lang="en-US" b="1" dirty="0"/>
              <a:t>separating classifiers </a:t>
            </a:r>
            <a:r>
              <a:rPr lang="en-US" dirty="0"/>
              <a:t>which tend to create a boundary between the classes and this </a:t>
            </a:r>
            <a:r>
              <a:rPr lang="en-US" b="1" dirty="0"/>
              <a:t>boundary</a:t>
            </a:r>
            <a:r>
              <a:rPr lang="en-US" dirty="0"/>
              <a:t> must have the </a:t>
            </a:r>
            <a:r>
              <a:rPr lang="en-US" b="1" dirty="0"/>
              <a:t>maximum margin from the support vectors.</a:t>
            </a:r>
          </a:p>
          <a:p>
            <a:pPr marL="342900" indent="-342900" algn="just">
              <a:buFont typeface="Wingdings" panose="05000000000000000000" pitchFamily="2" charset="2"/>
              <a:buChar char="§"/>
            </a:pPr>
            <a:r>
              <a:rPr lang="en-US" dirty="0"/>
              <a:t>This idea can be easily extended to the </a:t>
            </a:r>
            <a:r>
              <a:rPr lang="en-US" b="1" dirty="0"/>
              <a:t>higher dimensions, </a:t>
            </a:r>
            <a:r>
              <a:rPr lang="en-US" dirty="0"/>
              <a:t>using the </a:t>
            </a:r>
            <a:r>
              <a:rPr lang="en-US" b="1" dirty="0"/>
              <a:t>kernel functions</a:t>
            </a:r>
            <a:r>
              <a:rPr lang="en-US" dirty="0"/>
              <a:t>, as has been done in our case wherein the feature extracted data has </a:t>
            </a:r>
            <a:r>
              <a:rPr lang="en-US" b="1" dirty="0"/>
              <a:t>4608 dimensions.</a:t>
            </a:r>
          </a:p>
          <a:p>
            <a:pPr marL="342900" indent="-342900" algn="just">
              <a:buFont typeface="Wingdings" panose="05000000000000000000" pitchFamily="2" charset="2"/>
              <a:buChar char="§"/>
            </a:pPr>
            <a:r>
              <a:rPr lang="en-US" dirty="0"/>
              <a:t>The data used is the same as used by KNN (feature extracted using vgg16 net).</a:t>
            </a:r>
          </a:p>
          <a:p>
            <a:pPr marL="342900" indent="-342900" algn="just">
              <a:buFont typeface="Wingdings" panose="05000000000000000000" pitchFamily="2" charset="2"/>
              <a:buChar char="§"/>
            </a:pPr>
            <a:r>
              <a:rPr lang="en-US" dirty="0"/>
              <a:t>The model definition is shown.</a:t>
            </a:r>
          </a:p>
          <a:p>
            <a:pPr marL="342900" indent="-342900" algn="just">
              <a:buFont typeface="Wingdings" panose="05000000000000000000" pitchFamily="2" charset="2"/>
              <a:buChar char="§"/>
            </a:pPr>
            <a:r>
              <a:rPr lang="en-US" dirty="0"/>
              <a:t>We did </a:t>
            </a:r>
            <a:r>
              <a:rPr lang="en-US" b="1" dirty="0"/>
              <a:t>hyper parameter tuning </a:t>
            </a:r>
            <a:r>
              <a:rPr lang="en-US" dirty="0"/>
              <a:t>for the </a:t>
            </a:r>
            <a:r>
              <a:rPr lang="en-US" b="1" dirty="0"/>
              <a:t>parameter C</a:t>
            </a:r>
            <a:r>
              <a:rPr lang="en-US" dirty="0"/>
              <a:t> from the values </a:t>
            </a:r>
            <a:r>
              <a:rPr lang="en-US" b="1" dirty="0"/>
              <a:t>[0.1, 1.0, 5.0, 10.0] </a:t>
            </a:r>
            <a:r>
              <a:rPr lang="en-US" dirty="0"/>
              <a:t>by training different classifiers for each value and then choosing the one with the maximum score on the test set.</a:t>
            </a:r>
          </a:p>
          <a:p>
            <a:pPr marL="342900" indent="-342900" algn="just">
              <a:buFont typeface="Wingdings" panose="05000000000000000000" pitchFamily="2" charset="2"/>
              <a:buChar char="§"/>
            </a:pPr>
            <a:r>
              <a:rPr lang="en-US" dirty="0"/>
              <a:t>The </a:t>
            </a:r>
            <a:r>
              <a:rPr lang="en-US" b="1" dirty="0"/>
              <a:t>best classifier</a:t>
            </a:r>
            <a:r>
              <a:rPr lang="en-US" dirty="0"/>
              <a:t> is found to be one with </a:t>
            </a:r>
            <a:r>
              <a:rPr lang="en-US" b="1" dirty="0"/>
              <a:t>C=10. </a:t>
            </a:r>
            <a:r>
              <a:rPr lang="en-US" dirty="0"/>
              <a:t>Kernel function is set to default of radial bias function.</a:t>
            </a:r>
          </a:p>
        </p:txBody>
      </p:sp>
      <p:sp>
        <p:nvSpPr>
          <p:cNvPr id="4" name="Title 1">
            <a:extLst>
              <a:ext uri="{FF2B5EF4-FFF2-40B4-BE49-F238E27FC236}">
                <a16:creationId xmlns:a16="http://schemas.microsoft.com/office/drawing/2014/main" id="{874022AB-546B-44AD-8CC6-E0298CDE0F34}"/>
              </a:ext>
            </a:extLst>
          </p:cNvPr>
          <p:cNvSpPr txBox="1">
            <a:spLocks/>
          </p:cNvSpPr>
          <p:nvPr/>
        </p:nvSpPr>
        <p:spPr>
          <a:xfrm>
            <a:off x="364067" y="257830"/>
            <a:ext cx="8741194" cy="10206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4000" dirty="0"/>
              <a:t>Input Data and Model Description</a:t>
            </a:r>
            <a:endParaRPr lang="en-IN" sz="4000" dirty="0"/>
          </a:p>
        </p:txBody>
      </p:sp>
      <p:pic>
        <p:nvPicPr>
          <p:cNvPr id="8" name="Picture 7">
            <a:extLst>
              <a:ext uri="{FF2B5EF4-FFF2-40B4-BE49-F238E27FC236}">
                <a16:creationId xmlns:a16="http://schemas.microsoft.com/office/drawing/2014/main" id="{0CECFF12-D2C0-4F6F-8508-C0C213734424}"/>
              </a:ext>
            </a:extLst>
          </p:cNvPr>
          <p:cNvPicPr>
            <a:picLocks noChangeAspect="1"/>
          </p:cNvPicPr>
          <p:nvPr/>
        </p:nvPicPr>
        <p:blipFill rotWithShape="1">
          <a:blip r:embed="rId2">
            <a:extLst>
              <a:ext uri="{28A0092B-C50C-407E-A947-70E740481C1C}">
                <a14:useLocalDpi xmlns:a14="http://schemas.microsoft.com/office/drawing/2010/main" val="0"/>
              </a:ext>
            </a:extLst>
          </a:blip>
          <a:srcRect l="18416" t="20741" r="53917" b="56741"/>
          <a:stretch/>
        </p:blipFill>
        <p:spPr>
          <a:xfrm>
            <a:off x="6526196" y="2214880"/>
            <a:ext cx="3572844" cy="1635760"/>
          </a:xfrm>
          <a:prstGeom prst="rect">
            <a:avLst/>
          </a:prstGeom>
        </p:spPr>
      </p:pic>
      <p:sp>
        <p:nvSpPr>
          <p:cNvPr id="6" name="Rectangle 5">
            <a:extLst>
              <a:ext uri="{FF2B5EF4-FFF2-40B4-BE49-F238E27FC236}">
                <a16:creationId xmlns:a16="http://schemas.microsoft.com/office/drawing/2014/main" id="{6C3778E8-A4DF-4AFE-9724-35E25CD01E9F}"/>
              </a:ext>
            </a:extLst>
          </p:cNvPr>
          <p:cNvSpPr/>
          <p:nvPr/>
        </p:nvSpPr>
        <p:spPr>
          <a:xfrm>
            <a:off x="6814820" y="3658023"/>
            <a:ext cx="988060" cy="162137"/>
          </a:xfrm>
          <a:prstGeom prst="rect">
            <a:avLst/>
          </a:prstGeom>
          <a:solidFill>
            <a:srgbClr val="FFFF00">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7394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E011FC-0A66-42B5-A84A-A0BAA378A295}"/>
              </a:ext>
            </a:extLst>
          </p:cNvPr>
          <p:cNvSpPr txBox="1">
            <a:spLocks/>
          </p:cNvSpPr>
          <p:nvPr/>
        </p:nvSpPr>
        <p:spPr>
          <a:xfrm>
            <a:off x="364067" y="257830"/>
            <a:ext cx="8741194" cy="10206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4000" dirty="0"/>
              <a:t>Model Evaluation </a:t>
            </a:r>
            <a:endParaRPr lang="en-IN" sz="4000" dirty="0"/>
          </a:p>
        </p:txBody>
      </p:sp>
      <p:sp>
        <p:nvSpPr>
          <p:cNvPr id="5" name="Content Placeholder 2">
            <a:extLst>
              <a:ext uri="{FF2B5EF4-FFF2-40B4-BE49-F238E27FC236}">
                <a16:creationId xmlns:a16="http://schemas.microsoft.com/office/drawing/2014/main" id="{86BC1DA3-C5F4-414F-B8FB-5B048B8ED618}"/>
              </a:ext>
            </a:extLst>
          </p:cNvPr>
          <p:cNvSpPr txBox="1">
            <a:spLocks/>
          </p:cNvSpPr>
          <p:nvPr/>
        </p:nvSpPr>
        <p:spPr>
          <a:xfrm>
            <a:off x="316477" y="1159932"/>
            <a:ext cx="4275666" cy="48598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b="0" i="0" u="none" kern="1200" dirty="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We evaluate our model on the </a:t>
            </a:r>
            <a:r>
              <a:rPr lang="en-US" b="1" dirty="0"/>
              <a:t>20% test set </a:t>
            </a:r>
            <a:r>
              <a:rPr lang="en-US" dirty="0"/>
              <a:t>that was split in the beginning. We used the following evaluation metrics:</a:t>
            </a:r>
          </a:p>
          <a:p>
            <a:pPr marL="342900" indent="-342900" algn="just">
              <a:buFont typeface="Wingdings" panose="05000000000000000000" pitchFamily="2" charset="2"/>
              <a:buChar char="§"/>
            </a:pPr>
            <a:r>
              <a:rPr lang="en-US" b="1" dirty="0"/>
              <a:t>Test Set Accuracy</a:t>
            </a:r>
          </a:p>
          <a:p>
            <a:pPr marL="342900" indent="-342900" algn="just">
              <a:buFont typeface="Wingdings" panose="05000000000000000000" pitchFamily="2" charset="2"/>
              <a:buChar char="§"/>
            </a:pPr>
            <a:r>
              <a:rPr lang="en-US" b="1" dirty="0"/>
              <a:t>Confusion Matrix</a:t>
            </a:r>
          </a:p>
          <a:p>
            <a:pPr marL="342900" indent="-342900" algn="just">
              <a:buFont typeface="Wingdings" panose="05000000000000000000" pitchFamily="2" charset="2"/>
              <a:buChar char="§"/>
            </a:pPr>
            <a:r>
              <a:rPr lang="en-US" b="1" dirty="0"/>
              <a:t>Precision, Recall, F1 Score</a:t>
            </a:r>
          </a:p>
          <a:p>
            <a:endParaRPr lang="en-US" dirty="0"/>
          </a:p>
          <a:p>
            <a:endParaRPr lang="en-US" dirty="0"/>
          </a:p>
          <a:p>
            <a:pPr algn="just"/>
            <a:r>
              <a:rPr lang="en-US" b="1" u="sng" dirty="0"/>
              <a:t>ACCURACY: </a:t>
            </a:r>
            <a:r>
              <a:rPr lang="en-US" dirty="0"/>
              <a:t>We got a 90.54% on the test set. (shown)</a:t>
            </a:r>
          </a:p>
          <a:p>
            <a:pPr algn="just"/>
            <a:r>
              <a:rPr lang="en-US" b="1" dirty="0"/>
              <a:t>But this took a lot of time (for TRAINING) to score too. This is certainly a drawback.</a:t>
            </a:r>
          </a:p>
        </p:txBody>
      </p:sp>
      <p:pic>
        <p:nvPicPr>
          <p:cNvPr id="6" name="Picture 5">
            <a:extLst>
              <a:ext uri="{FF2B5EF4-FFF2-40B4-BE49-F238E27FC236}">
                <a16:creationId xmlns:a16="http://schemas.microsoft.com/office/drawing/2014/main" id="{5DFEDC2A-0143-43B3-B191-B320FB76ABB5}"/>
              </a:ext>
            </a:extLst>
          </p:cNvPr>
          <p:cNvPicPr>
            <a:picLocks noChangeAspect="1"/>
          </p:cNvPicPr>
          <p:nvPr/>
        </p:nvPicPr>
        <p:blipFill rotWithShape="1">
          <a:blip r:embed="rId2">
            <a:extLst>
              <a:ext uri="{28A0092B-C50C-407E-A947-70E740481C1C}">
                <a14:useLocalDpi xmlns:a14="http://schemas.microsoft.com/office/drawing/2010/main" val="0"/>
              </a:ext>
            </a:extLst>
          </a:blip>
          <a:srcRect l="18416" t="20741" r="53917" b="56741"/>
          <a:stretch/>
        </p:blipFill>
        <p:spPr>
          <a:xfrm>
            <a:off x="4592143" y="1991360"/>
            <a:ext cx="5490143" cy="2513560"/>
          </a:xfrm>
          <a:prstGeom prst="rect">
            <a:avLst/>
          </a:prstGeom>
        </p:spPr>
      </p:pic>
      <p:sp>
        <p:nvSpPr>
          <p:cNvPr id="7" name="Rectangle 6">
            <a:extLst>
              <a:ext uri="{FF2B5EF4-FFF2-40B4-BE49-F238E27FC236}">
                <a16:creationId xmlns:a16="http://schemas.microsoft.com/office/drawing/2014/main" id="{E16FFBA0-308A-41A0-9EC2-B2B0A9B12746}"/>
              </a:ext>
            </a:extLst>
          </p:cNvPr>
          <p:cNvSpPr/>
          <p:nvPr/>
        </p:nvSpPr>
        <p:spPr>
          <a:xfrm>
            <a:off x="5036820" y="4237143"/>
            <a:ext cx="1445260" cy="192617"/>
          </a:xfrm>
          <a:prstGeom prst="rect">
            <a:avLst/>
          </a:prstGeom>
          <a:solidFill>
            <a:srgbClr val="FFFF00">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1368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2A770F2-7D78-4075-82D7-7C8A2EDAEE4B}"/>
              </a:ext>
            </a:extLst>
          </p:cNvPr>
          <p:cNvSpPr txBox="1">
            <a:spLocks/>
          </p:cNvSpPr>
          <p:nvPr/>
        </p:nvSpPr>
        <p:spPr>
          <a:xfrm>
            <a:off x="364067" y="1101031"/>
            <a:ext cx="9019536" cy="9610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b="0" i="0" u="none" kern="1200" dirty="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u="sng" dirty="0"/>
              <a:t>CONFUSION MATRIX: </a:t>
            </a:r>
            <a:r>
              <a:rPr lang="en-US" dirty="0"/>
              <a:t>The script and the confusion matrix are as below. As is evident from the diagonal entries of the matrix, most of the predictions done by the model are correct.</a:t>
            </a:r>
            <a:endParaRPr lang="en-US" b="1" u="sng" dirty="0"/>
          </a:p>
        </p:txBody>
      </p:sp>
      <p:pic>
        <p:nvPicPr>
          <p:cNvPr id="5" name="Picture 4">
            <a:extLst>
              <a:ext uri="{FF2B5EF4-FFF2-40B4-BE49-F238E27FC236}">
                <a16:creationId xmlns:a16="http://schemas.microsoft.com/office/drawing/2014/main" id="{BF17472E-3DD0-48E5-9B51-0ED8B862C513}"/>
              </a:ext>
            </a:extLst>
          </p:cNvPr>
          <p:cNvPicPr>
            <a:picLocks noChangeAspect="1"/>
          </p:cNvPicPr>
          <p:nvPr/>
        </p:nvPicPr>
        <p:blipFill rotWithShape="1">
          <a:blip r:embed="rId2">
            <a:extLst>
              <a:ext uri="{28A0092B-C50C-407E-A947-70E740481C1C}">
                <a14:useLocalDpi xmlns:a14="http://schemas.microsoft.com/office/drawing/2010/main" val="0"/>
              </a:ext>
            </a:extLst>
          </a:blip>
          <a:srcRect l="8193" t="11720" r="45213" b="8424"/>
          <a:stretch/>
        </p:blipFill>
        <p:spPr>
          <a:xfrm>
            <a:off x="334542" y="2062084"/>
            <a:ext cx="4328809" cy="4173166"/>
          </a:xfrm>
          <a:prstGeom prst="rect">
            <a:avLst/>
          </a:prstGeom>
        </p:spPr>
      </p:pic>
      <p:sp>
        <p:nvSpPr>
          <p:cNvPr id="6" name="Title 1">
            <a:extLst>
              <a:ext uri="{FF2B5EF4-FFF2-40B4-BE49-F238E27FC236}">
                <a16:creationId xmlns:a16="http://schemas.microsoft.com/office/drawing/2014/main" id="{F8ECFDFE-4EBA-4FC0-AF6C-E52F04A01B2A}"/>
              </a:ext>
            </a:extLst>
          </p:cNvPr>
          <p:cNvSpPr txBox="1">
            <a:spLocks/>
          </p:cNvSpPr>
          <p:nvPr/>
        </p:nvSpPr>
        <p:spPr>
          <a:xfrm>
            <a:off x="364067" y="257830"/>
            <a:ext cx="8741194" cy="10206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4000" dirty="0"/>
              <a:t>Model Evaluation (contd.)</a:t>
            </a:r>
            <a:endParaRPr lang="en-IN" sz="4000" dirty="0"/>
          </a:p>
        </p:txBody>
      </p:sp>
      <p:pic>
        <p:nvPicPr>
          <p:cNvPr id="8" name="Picture 7">
            <a:extLst>
              <a:ext uri="{FF2B5EF4-FFF2-40B4-BE49-F238E27FC236}">
                <a16:creationId xmlns:a16="http://schemas.microsoft.com/office/drawing/2014/main" id="{DD43FF0D-CD45-42EA-AB04-35CB57A7B348}"/>
              </a:ext>
            </a:extLst>
          </p:cNvPr>
          <p:cNvPicPr>
            <a:picLocks noChangeAspect="1"/>
          </p:cNvPicPr>
          <p:nvPr/>
        </p:nvPicPr>
        <p:blipFill rotWithShape="1">
          <a:blip r:embed="rId3">
            <a:extLst>
              <a:ext uri="{28A0092B-C50C-407E-A947-70E740481C1C}">
                <a14:useLocalDpi xmlns:a14="http://schemas.microsoft.com/office/drawing/2010/main" val="0"/>
              </a:ext>
            </a:extLst>
          </a:blip>
          <a:srcRect l="9417" t="11111" r="40833" b="5481"/>
          <a:stretch/>
        </p:blipFill>
        <p:spPr>
          <a:xfrm>
            <a:off x="5537200" y="2065788"/>
            <a:ext cx="4429760" cy="4177479"/>
          </a:xfrm>
          <a:prstGeom prst="rect">
            <a:avLst/>
          </a:prstGeom>
        </p:spPr>
      </p:pic>
    </p:spTree>
    <p:extLst>
      <p:ext uri="{BB962C8B-B14F-4D97-AF65-F5344CB8AC3E}">
        <p14:creationId xmlns:p14="http://schemas.microsoft.com/office/powerpoint/2010/main" val="2597161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6BE720-A9D6-4EE4-84E9-64A340F25BC4}"/>
              </a:ext>
            </a:extLst>
          </p:cNvPr>
          <p:cNvSpPr txBox="1">
            <a:spLocks/>
          </p:cNvSpPr>
          <p:nvPr/>
        </p:nvSpPr>
        <p:spPr>
          <a:xfrm>
            <a:off x="364067" y="257830"/>
            <a:ext cx="8741194" cy="102063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4000" dirty="0"/>
              <a:t>Model Evaluation (contd.)</a:t>
            </a:r>
            <a:endParaRPr lang="en-IN" sz="4000" dirty="0"/>
          </a:p>
        </p:txBody>
      </p:sp>
      <p:sp>
        <p:nvSpPr>
          <p:cNvPr id="5" name="Content Placeholder 2">
            <a:extLst>
              <a:ext uri="{FF2B5EF4-FFF2-40B4-BE49-F238E27FC236}">
                <a16:creationId xmlns:a16="http://schemas.microsoft.com/office/drawing/2014/main" id="{0315F175-059E-446C-BCC4-BC8A5EBB7F13}"/>
              </a:ext>
            </a:extLst>
          </p:cNvPr>
          <p:cNvSpPr txBox="1">
            <a:spLocks/>
          </p:cNvSpPr>
          <p:nvPr/>
        </p:nvSpPr>
        <p:spPr>
          <a:xfrm>
            <a:off x="364067" y="1278467"/>
            <a:ext cx="8979878" cy="16932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b="0" i="0" u="none" kern="1200" dirty="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u="sng" dirty="0"/>
              <a:t>CLASSIFICATION REPORT: </a:t>
            </a:r>
            <a:r>
              <a:rPr lang="en-US" dirty="0"/>
              <a:t> For further insights about the model performance, we also found the precision, recall and F1 score for each target class. The script and the model performance as per the metrics is shown below. </a:t>
            </a:r>
            <a:r>
              <a:rPr lang="en-US" dirty="0">
                <a:sym typeface="Wingdings" panose="05000000000000000000" pitchFamily="2" charset="2"/>
              </a:rPr>
              <a:t>Average stats:</a:t>
            </a:r>
            <a:endParaRPr lang="en-US" b="1" u="sng" dirty="0">
              <a:sym typeface="Wingdings" panose="05000000000000000000" pitchFamily="2" charset="2"/>
            </a:endParaRPr>
          </a:p>
          <a:p>
            <a:pPr marL="342900" indent="-342900" algn="just">
              <a:buFont typeface="Wingdings" panose="05000000000000000000" pitchFamily="2" charset="2"/>
              <a:buChar char="§"/>
            </a:pPr>
            <a:r>
              <a:rPr lang="en-US" sz="1600" b="1" dirty="0">
                <a:sym typeface="Wingdings" panose="05000000000000000000" pitchFamily="2" charset="2"/>
              </a:rPr>
              <a:t>Precision: 0.91   </a:t>
            </a:r>
          </a:p>
          <a:p>
            <a:pPr marL="342900" indent="-342900" algn="just">
              <a:buFont typeface="Wingdings" panose="05000000000000000000" pitchFamily="2" charset="2"/>
              <a:buChar char="§"/>
            </a:pPr>
            <a:r>
              <a:rPr lang="en-US" sz="1600" b="1" dirty="0">
                <a:sym typeface="Wingdings" panose="05000000000000000000" pitchFamily="2" charset="2"/>
              </a:rPr>
              <a:t>Recall: 0.91</a:t>
            </a:r>
          </a:p>
          <a:p>
            <a:pPr marL="342900" indent="-342900" algn="just">
              <a:buFont typeface="Wingdings" panose="05000000000000000000" pitchFamily="2" charset="2"/>
              <a:buChar char="§"/>
            </a:pPr>
            <a:r>
              <a:rPr lang="en-US" sz="1600" b="1" dirty="0">
                <a:sym typeface="Wingdings" panose="05000000000000000000" pitchFamily="2" charset="2"/>
              </a:rPr>
              <a:t>F1 Score: 0.90</a:t>
            </a:r>
            <a:endParaRPr lang="en-US" sz="1600" b="1" dirty="0"/>
          </a:p>
        </p:txBody>
      </p:sp>
      <p:pic>
        <p:nvPicPr>
          <p:cNvPr id="7" name="Picture 6">
            <a:extLst>
              <a:ext uri="{FF2B5EF4-FFF2-40B4-BE49-F238E27FC236}">
                <a16:creationId xmlns:a16="http://schemas.microsoft.com/office/drawing/2014/main" id="{9961514A-DFD7-4024-B949-1ED828BBC485}"/>
              </a:ext>
            </a:extLst>
          </p:cNvPr>
          <p:cNvPicPr>
            <a:picLocks noChangeAspect="1"/>
          </p:cNvPicPr>
          <p:nvPr/>
        </p:nvPicPr>
        <p:blipFill rotWithShape="1">
          <a:blip r:embed="rId2">
            <a:extLst>
              <a:ext uri="{28A0092B-C50C-407E-A947-70E740481C1C}">
                <a14:useLocalDpi xmlns:a14="http://schemas.microsoft.com/office/drawing/2010/main" val="0"/>
              </a:ext>
            </a:extLst>
          </a:blip>
          <a:srcRect l="18000" t="39111" r="12833" b="29630"/>
          <a:stretch/>
        </p:blipFill>
        <p:spPr>
          <a:xfrm>
            <a:off x="447570" y="3992340"/>
            <a:ext cx="9397470" cy="2388995"/>
          </a:xfrm>
          <a:prstGeom prst="rect">
            <a:avLst/>
          </a:prstGeom>
        </p:spPr>
      </p:pic>
      <p:sp>
        <p:nvSpPr>
          <p:cNvPr id="8" name="Rectangle 7">
            <a:extLst>
              <a:ext uri="{FF2B5EF4-FFF2-40B4-BE49-F238E27FC236}">
                <a16:creationId xmlns:a16="http://schemas.microsoft.com/office/drawing/2014/main" id="{8A5E67A8-95F5-44B3-BD19-2620D6BDE54B}"/>
              </a:ext>
            </a:extLst>
          </p:cNvPr>
          <p:cNvSpPr/>
          <p:nvPr/>
        </p:nvSpPr>
        <p:spPr>
          <a:xfrm>
            <a:off x="1615440" y="6062133"/>
            <a:ext cx="2590799" cy="237067"/>
          </a:xfrm>
          <a:prstGeom prst="rect">
            <a:avLst/>
          </a:prstGeom>
          <a:solidFill>
            <a:srgbClr val="FFFF00">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1327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71E3-EF66-4645-B89C-AA5A1655D1B0}"/>
              </a:ext>
            </a:extLst>
          </p:cNvPr>
          <p:cNvSpPr>
            <a:spLocks noGrp="1"/>
          </p:cNvSpPr>
          <p:nvPr>
            <p:ph type="title"/>
          </p:nvPr>
        </p:nvSpPr>
        <p:spPr>
          <a:xfrm>
            <a:off x="243840" y="2269705"/>
            <a:ext cx="9773920" cy="1067855"/>
          </a:xfrm>
        </p:spPr>
        <p:txBody>
          <a:bodyPr>
            <a:normAutofit fontScale="90000"/>
          </a:bodyPr>
          <a:lstStyle/>
          <a:p>
            <a:r>
              <a:rPr lang="en-US" sz="6600" dirty="0"/>
              <a:t>Convolutional Neural Networks</a:t>
            </a:r>
            <a:endParaRPr lang="en-IN" dirty="0"/>
          </a:p>
        </p:txBody>
      </p:sp>
      <p:sp>
        <p:nvSpPr>
          <p:cNvPr id="4" name="TextBox 3">
            <a:extLst>
              <a:ext uri="{FF2B5EF4-FFF2-40B4-BE49-F238E27FC236}">
                <a16:creationId xmlns:a16="http://schemas.microsoft.com/office/drawing/2014/main" id="{0428DDEF-943F-47EF-9681-E24E5C307335}"/>
              </a:ext>
            </a:extLst>
          </p:cNvPr>
          <p:cNvSpPr txBox="1"/>
          <p:nvPr/>
        </p:nvSpPr>
        <p:spPr>
          <a:xfrm>
            <a:off x="2235200" y="3677920"/>
            <a:ext cx="7010400"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t>CNN from scratch</a:t>
            </a:r>
          </a:p>
          <a:p>
            <a:pPr marL="285750" indent="-285750">
              <a:buFont typeface="Wingdings" panose="05000000000000000000" pitchFamily="2" charset="2"/>
              <a:buChar char="§"/>
            </a:pPr>
            <a:r>
              <a:rPr lang="en-US" sz="2000" dirty="0"/>
              <a:t>Transfer learning on VGG16 </a:t>
            </a:r>
            <a:r>
              <a:rPr lang="en-US" dirty="0"/>
              <a:t>(pretrained on ImageNet Dataset)</a:t>
            </a:r>
            <a:endParaRPr lang="en-IN" sz="2000" dirty="0"/>
          </a:p>
        </p:txBody>
      </p:sp>
    </p:spTree>
    <p:extLst>
      <p:ext uri="{BB962C8B-B14F-4D97-AF65-F5344CB8AC3E}">
        <p14:creationId xmlns:p14="http://schemas.microsoft.com/office/powerpoint/2010/main" val="3638984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6840-D632-407A-ADA9-FB43A29F9634}"/>
              </a:ext>
            </a:extLst>
          </p:cNvPr>
          <p:cNvSpPr>
            <a:spLocks noGrp="1"/>
          </p:cNvSpPr>
          <p:nvPr>
            <p:ph type="title"/>
          </p:nvPr>
        </p:nvSpPr>
        <p:spPr>
          <a:xfrm>
            <a:off x="554252" y="553465"/>
            <a:ext cx="9059009" cy="1067855"/>
          </a:xfrm>
        </p:spPr>
        <p:txBody>
          <a:bodyPr>
            <a:normAutofit/>
          </a:bodyPr>
          <a:lstStyle/>
          <a:p>
            <a:pPr algn="l"/>
            <a:r>
              <a:rPr lang="en-US" sz="4000" dirty="0"/>
              <a:t>(A) CNN from scratch</a:t>
            </a:r>
            <a:endParaRPr lang="en-IN" sz="4000" dirty="0"/>
          </a:p>
        </p:txBody>
      </p:sp>
      <p:sp>
        <p:nvSpPr>
          <p:cNvPr id="3" name="Content Placeholder 2">
            <a:extLst>
              <a:ext uri="{FF2B5EF4-FFF2-40B4-BE49-F238E27FC236}">
                <a16:creationId xmlns:a16="http://schemas.microsoft.com/office/drawing/2014/main" id="{77F6EE9B-7E8E-4BBC-98F0-030882B7CA3B}"/>
              </a:ext>
            </a:extLst>
          </p:cNvPr>
          <p:cNvSpPr>
            <a:spLocks noGrp="1"/>
          </p:cNvSpPr>
          <p:nvPr>
            <p:ph idx="1"/>
          </p:nvPr>
        </p:nvSpPr>
        <p:spPr>
          <a:xfrm>
            <a:off x="554252" y="1998692"/>
            <a:ext cx="9059009" cy="3182908"/>
          </a:xfrm>
        </p:spPr>
        <p:txBody>
          <a:bodyPr>
            <a:normAutofit/>
          </a:bodyPr>
          <a:lstStyle/>
          <a:p>
            <a:pPr marL="342900" indent="-342900" algn="just">
              <a:buFont typeface="Wingdings" panose="05000000000000000000" pitchFamily="2" charset="2"/>
              <a:buChar char="§"/>
            </a:pPr>
            <a:r>
              <a:rPr lang="en-US" dirty="0"/>
              <a:t>Convolutional Neural Networks are known to perform extremely well for image datasets. They are used for a wide range of tasks, such as image classification, object detection, object recognition, belonging to a variety of fields, from medical sciences to aero-space.</a:t>
            </a:r>
          </a:p>
          <a:p>
            <a:pPr marL="342900" indent="-342900" algn="just">
              <a:buFont typeface="Wingdings" panose="05000000000000000000" pitchFamily="2" charset="2"/>
              <a:buChar char="§"/>
            </a:pPr>
            <a:r>
              <a:rPr lang="en-US" dirty="0"/>
              <a:t>For our custom-from-scratch CNN model, we used </a:t>
            </a:r>
            <a:r>
              <a:rPr lang="en-US" b="1" dirty="0"/>
              <a:t>raw images as input </a:t>
            </a:r>
            <a:r>
              <a:rPr lang="en-US" dirty="0"/>
              <a:t>to the model and observed the results over the training period.</a:t>
            </a:r>
          </a:p>
          <a:p>
            <a:pPr marL="342900" indent="-342900" algn="just">
              <a:buFont typeface="Wingdings" panose="05000000000000000000" pitchFamily="2" charset="2"/>
              <a:buChar char="§"/>
            </a:pPr>
            <a:r>
              <a:rPr lang="en-US" dirty="0"/>
              <a:t>The input shape here was </a:t>
            </a:r>
            <a:r>
              <a:rPr lang="en-US" b="1" dirty="0"/>
              <a:t>(100, 100, 3).</a:t>
            </a:r>
          </a:p>
          <a:p>
            <a:pPr marL="342900" indent="-342900" algn="just">
              <a:buFont typeface="Wingdings" panose="05000000000000000000" pitchFamily="2" charset="2"/>
              <a:buChar char="§"/>
            </a:pPr>
            <a:r>
              <a:rPr lang="en-US" dirty="0"/>
              <a:t>The model was trained for </a:t>
            </a:r>
            <a:r>
              <a:rPr lang="en-US" b="1" dirty="0"/>
              <a:t>10 epochs.</a:t>
            </a:r>
          </a:p>
          <a:p>
            <a:pPr marL="342900" indent="-342900" algn="just">
              <a:buFont typeface="Wingdings" panose="05000000000000000000" pitchFamily="2" charset="2"/>
              <a:buChar char="§"/>
            </a:pPr>
            <a:r>
              <a:rPr lang="en-US" dirty="0"/>
              <a:t>Training this model took quite some time with </a:t>
            </a:r>
            <a:r>
              <a:rPr lang="en-US" b="1" dirty="0"/>
              <a:t>~10min/epoch </a:t>
            </a:r>
            <a:r>
              <a:rPr lang="en-US" dirty="0"/>
              <a:t>on the train set.</a:t>
            </a:r>
          </a:p>
        </p:txBody>
      </p:sp>
    </p:spTree>
    <p:extLst>
      <p:ext uri="{BB962C8B-B14F-4D97-AF65-F5344CB8AC3E}">
        <p14:creationId xmlns:p14="http://schemas.microsoft.com/office/powerpoint/2010/main" val="236121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83C77DB-AF4E-4A8C-990E-FD83DE730A33}"/>
              </a:ext>
            </a:extLst>
          </p:cNvPr>
          <p:cNvSpPr txBox="1">
            <a:spLocks/>
          </p:cNvSpPr>
          <p:nvPr/>
        </p:nvSpPr>
        <p:spPr>
          <a:xfrm>
            <a:off x="755303" y="1388809"/>
            <a:ext cx="8979878" cy="369492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lang="en-US" sz="2000" b="0" i="0" u="none" kern="1200" dirty="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Having introduced the idea, we now proceed with the detailed implementation of the project, which has been divided into the following phases:</a:t>
            </a:r>
          </a:p>
          <a:p>
            <a:pPr algn="just"/>
            <a:endParaRPr lang="en-US" dirty="0"/>
          </a:p>
          <a:p>
            <a:pPr marL="342900" indent="-342900" algn="just">
              <a:buFont typeface="Wingdings" panose="05000000000000000000" pitchFamily="2" charset="2"/>
              <a:buChar char="§"/>
            </a:pPr>
            <a:r>
              <a:rPr lang="en-US" b="1" u="sng" dirty="0"/>
              <a:t>Data Understanding</a:t>
            </a:r>
            <a:r>
              <a:rPr lang="en-US" b="1" dirty="0"/>
              <a:t>- </a:t>
            </a:r>
            <a:r>
              <a:rPr lang="en-US" dirty="0"/>
              <a:t>A brief description about the dataset, source, etc.</a:t>
            </a:r>
          </a:p>
          <a:p>
            <a:pPr marL="342900" indent="-342900" algn="just">
              <a:buFont typeface="Wingdings" panose="05000000000000000000" pitchFamily="2" charset="2"/>
              <a:buChar char="§"/>
            </a:pPr>
            <a:r>
              <a:rPr lang="en-US" b="1" u="sng" dirty="0"/>
              <a:t>Data Preprocessing/Analysis</a:t>
            </a:r>
            <a:r>
              <a:rPr lang="en-US" dirty="0"/>
              <a:t>- Preprocessing and extracting features from the data.</a:t>
            </a:r>
          </a:p>
          <a:p>
            <a:pPr marL="342900" indent="-342900" algn="just">
              <a:buFont typeface="Wingdings" panose="05000000000000000000" pitchFamily="2" charset="2"/>
              <a:buChar char="§"/>
            </a:pPr>
            <a:r>
              <a:rPr lang="en-US" b="1" u="sng" dirty="0"/>
              <a:t>Modelling</a:t>
            </a:r>
            <a:r>
              <a:rPr lang="en-US" dirty="0"/>
              <a:t>- A comparative study on the various machine learning and deep learning     	          approaches used.</a:t>
            </a:r>
          </a:p>
          <a:p>
            <a:pPr marL="342900" indent="-342900" algn="just">
              <a:buFont typeface="Wingdings" panose="05000000000000000000" pitchFamily="2" charset="2"/>
              <a:buChar char="§"/>
            </a:pPr>
            <a:r>
              <a:rPr lang="en-US" b="1" u="sng" dirty="0"/>
              <a:t>Evaluation</a:t>
            </a:r>
            <a:r>
              <a:rPr lang="en-US" dirty="0"/>
              <a:t>- Assessing the performance of the model based on various classification   	          accuracy metrics</a:t>
            </a:r>
          </a:p>
          <a:p>
            <a:pPr marL="342900" indent="-342900" algn="just">
              <a:buFont typeface="Wingdings" panose="05000000000000000000" pitchFamily="2" charset="2"/>
              <a:buChar char="§"/>
            </a:pPr>
            <a:r>
              <a:rPr lang="en-US" b="1" u="sng" dirty="0"/>
              <a:t>Comparison</a:t>
            </a:r>
            <a:r>
              <a:rPr lang="en-US" dirty="0"/>
              <a:t>- A comparative analysis to find the best model over various parameter.</a:t>
            </a:r>
          </a:p>
          <a:p>
            <a:pPr algn="just"/>
            <a:endParaRPr lang="en-US" dirty="0"/>
          </a:p>
          <a:p>
            <a:pPr algn="just"/>
            <a:r>
              <a:rPr lang="en-US" dirty="0"/>
              <a:t>Further, possible deployment strategies and applications have been discussed.</a:t>
            </a:r>
          </a:p>
          <a:p>
            <a:pPr algn="just"/>
            <a:endParaRPr lang="en-US" dirty="0"/>
          </a:p>
          <a:p>
            <a:pPr algn="just"/>
            <a:endParaRPr lang="en-IN" dirty="0"/>
          </a:p>
        </p:txBody>
      </p:sp>
    </p:spTree>
    <p:extLst>
      <p:ext uri="{BB962C8B-B14F-4D97-AF65-F5344CB8AC3E}">
        <p14:creationId xmlns:p14="http://schemas.microsoft.com/office/powerpoint/2010/main" val="1112486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8113-F33F-4D90-89EF-BD92538FC16F}"/>
              </a:ext>
            </a:extLst>
          </p:cNvPr>
          <p:cNvSpPr>
            <a:spLocks noGrp="1"/>
          </p:cNvSpPr>
          <p:nvPr>
            <p:ph type="title"/>
          </p:nvPr>
        </p:nvSpPr>
        <p:spPr>
          <a:xfrm>
            <a:off x="586249" y="903659"/>
            <a:ext cx="9059009" cy="1067855"/>
          </a:xfrm>
        </p:spPr>
        <p:txBody>
          <a:bodyPr>
            <a:normAutofit/>
          </a:bodyPr>
          <a:lstStyle/>
          <a:p>
            <a:pPr algn="l"/>
            <a:r>
              <a:rPr lang="en-US" sz="3600" dirty="0"/>
              <a:t>CNN-A Architecture (TODO)</a:t>
            </a:r>
            <a:endParaRPr lang="en-IN" sz="3600" dirty="0"/>
          </a:p>
        </p:txBody>
      </p:sp>
      <p:sp>
        <p:nvSpPr>
          <p:cNvPr id="6" name="Content Placeholder 2">
            <a:extLst>
              <a:ext uri="{FF2B5EF4-FFF2-40B4-BE49-F238E27FC236}">
                <a16:creationId xmlns:a16="http://schemas.microsoft.com/office/drawing/2014/main" id="{DCDE6DA4-977B-4FD5-9199-97575473121E}"/>
              </a:ext>
            </a:extLst>
          </p:cNvPr>
          <p:cNvSpPr>
            <a:spLocks noGrp="1"/>
          </p:cNvSpPr>
          <p:nvPr>
            <p:ph idx="1"/>
          </p:nvPr>
        </p:nvSpPr>
        <p:spPr>
          <a:xfrm>
            <a:off x="586249" y="2328331"/>
            <a:ext cx="5955953" cy="3195777"/>
          </a:xfrm>
        </p:spPr>
        <p:txBody>
          <a:bodyPr>
            <a:normAutofit lnSpcReduction="10000"/>
          </a:bodyPr>
          <a:lstStyle/>
          <a:p>
            <a:pPr marL="342900" indent="-342900" algn="just">
              <a:buFont typeface="Wingdings" panose="05000000000000000000" pitchFamily="2" charset="2"/>
              <a:buChar char="§"/>
            </a:pPr>
            <a:r>
              <a:rPr lang="en-US" dirty="0"/>
              <a:t>The architecture used has </a:t>
            </a:r>
            <a:r>
              <a:rPr lang="en-US" b="1" dirty="0"/>
              <a:t>3 convolutional blocks </a:t>
            </a:r>
            <a:r>
              <a:rPr lang="en-US" dirty="0"/>
              <a:t>of layers followed by fully connected layers for classification.</a:t>
            </a:r>
          </a:p>
          <a:p>
            <a:pPr marL="342900" indent="-342900" algn="just">
              <a:buFont typeface="Wingdings" panose="05000000000000000000" pitchFamily="2" charset="2"/>
              <a:buChar char="§"/>
            </a:pPr>
            <a:r>
              <a:rPr lang="en-US" dirty="0"/>
              <a:t>Each convolutional block consists of a </a:t>
            </a:r>
            <a:r>
              <a:rPr lang="en-US" b="1" dirty="0"/>
              <a:t>Conv2D, MaxPooling2D and Dropout layer.</a:t>
            </a:r>
            <a:r>
              <a:rPr lang="en-US" dirty="0"/>
              <a:t> </a:t>
            </a:r>
            <a:r>
              <a:rPr lang="en-US" b="1" dirty="0"/>
              <a:t>Dropout layers </a:t>
            </a:r>
            <a:r>
              <a:rPr lang="en-US" dirty="0"/>
              <a:t>are added as a measure to </a:t>
            </a:r>
            <a:r>
              <a:rPr lang="en-US" b="1" dirty="0"/>
              <a:t>avoid overfitting</a:t>
            </a:r>
            <a:r>
              <a:rPr lang="en-US" dirty="0"/>
              <a:t>, to meet the overall goal of generalization. Activation for the convolutional layers is </a:t>
            </a:r>
            <a:r>
              <a:rPr lang="en-US" b="1" dirty="0" err="1"/>
              <a:t>ReLU</a:t>
            </a:r>
            <a:r>
              <a:rPr lang="en-US" b="1" dirty="0"/>
              <a:t>.</a:t>
            </a:r>
          </a:p>
          <a:p>
            <a:pPr marL="342900" indent="-342900" algn="just">
              <a:buFont typeface="Wingdings" panose="05000000000000000000" pitchFamily="2" charset="2"/>
              <a:buChar char="§"/>
            </a:pPr>
            <a:r>
              <a:rPr lang="en-US" dirty="0"/>
              <a:t>The </a:t>
            </a:r>
            <a:r>
              <a:rPr lang="en-US" b="1" dirty="0"/>
              <a:t>Dense layers </a:t>
            </a:r>
            <a:r>
              <a:rPr lang="en-US" dirty="0"/>
              <a:t>then follow. The activation used is </a:t>
            </a:r>
            <a:r>
              <a:rPr lang="en-US" b="1" dirty="0" err="1"/>
              <a:t>ReLU</a:t>
            </a:r>
            <a:r>
              <a:rPr lang="en-US" dirty="0"/>
              <a:t> everywhere, except the last layer which uses </a:t>
            </a:r>
            <a:r>
              <a:rPr lang="en-US" b="1" dirty="0" err="1"/>
              <a:t>softmax</a:t>
            </a:r>
            <a:r>
              <a:rPr lang="en-US" dirty="0"/>
              <a:t> for classification output.</a:t>
            </a:r>
            <a:endParaRPr lang="en-IN" dirty="0"/>
          </a:p>
        </p:txBody>
      </p:sp>
      <p:pic>
        <p:nvPicPr>
          <p:cNvPr id="5" name="Picture 4">
            <a:extLst>
              <a:ext uri="{FF2B5EF4-FFF2-40B4-BE49-F238E27FC236}">
                <a16:creationId xmlns:a16="http://schemas.microsoft.com/office/drawing/2014/main" id="{893F91AA-5510-4FBE-869D-58C7E61EE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536" y="0"/>
            <a:ext cx="2364688" cy="6858000"/>
          </a:xfrm>
          <a:prstGeom prst="rect">
            <a:avLst/>
          </a:prstGeom>
        </p:spPr>
      </p:pic>
    </p:spTree>
    <p:extLst>
      <p:ext uri="{BB962C8B-B14F-4D97-AF65-F5344CB8AC3E}">
        <p14:creationId xmlns:p14="http://schemas.microsoft.com/office/powerpoint/2010/main" val="1784416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E59A-C6E8-4819-AA6B-D41DCD5D2654}"/>
              </a:ext>
            </a:extLst>
          </p:cNvPr>
          <p:cNvSpPr>
            <a:spLocks noGrp="1"/>
          </p:cNvSpPr>
          <p:nvPr>
            <p:ph type="title"/>
          </p:nvPr>
        </p:nvSpPr>
        <p:spPr>
          <a:xfrm>
            <a:off x="459985" y="504334"/>
            <a:ext cx="9059009" cy="1067855"/>
          </a:xfrm>
        </p:spPr>
        <p:txBody>
          <a:bodyPr>
            <a:normAutofit/>
          </a:bodyPr>
          <a:lstStyle/>
          <a:p>
            <a:pPr algn="l"/>
            <a:r>
              <a:rPr lang="en-US" sz="3600" dirty="0"/>
              <a:t>CNN-A Model Training</a:t>
            </a:r>
            <a:endParaRPr lang="en-IN" sz="3600" dirty="0"/>
          </a:p>
        </p:txBody>
      </p:sp>
      <p:sp>
        <p:nvSpPr>
          <p:cNvPr id="3" name="Content Placeholder 2">
            <a:extLst>
              <a:ext uri="{FF2B5EF4-FFF2-40B4-BE49-F238E27FC236}">
                <a16:creationId xmlns:a16="http://schemas.microsoft.com/office/drawing/2014/main" id="{FBFA7E81-ACAF-48A2-BF4E-AE45C5F184BA}"/>
              </a:ext>
            </a:extLst>
          </p:cNvPr>
          <p:cNvSpPr>
            <a:spLocks noGrp="1"/>
          </p:cNvSpPr>
          <p:nvPr>
            <p:ph idx="1"/>
          </p:nvPr>
        </p:nvSpPr>
        <p:spPr>
          <a:xfrm>
            <a:off x="459985" y="1847653"/>
            <a:ext cx="4364610" cy="4506013"/>
          </a:xfrm>
        </p:spPr>
        <p:txBody>
          <a:bodyPr>
            <a:normAutofit fontScale="92500" lnSpcReduction="10000"/>
          </a:bodyPr>
          <a:lstStyle/>
          <a:p>
            <a:pPr marL="342900" indent="-342900" algn="just">
              <a:buFont typeface="Wingdings" panose="05000000000000000000" pitchFamily="2" charset="2"/>
              <a:buChar char="§"/>
            </a:pPr>
            <a:r>
              <a:rPr lang="en-US" dirty="0"/>
              <a:t>We split the data into train and test sets, with a </a:t>
            </a:r>
            <a:r>
              <a:rPr lang="en-US" b="1" dirty="0"/>
              <a:t>test split of 30%.</a:t>
            </a:r>
          </a:p>
          <a:p>
            <a:pPr marL="342900" indent="-342900" algn="just">
              <a:buFont typeface="Wingdings" panose="05000000000000000000" pitchFamily="2" charset="2"/>
              <a:buChar char="§"/>
            </a:pPr>
            <a:r>
              <a:rPr lang="en-US" dirty="0"/>
              <a:t>The loss function minimized is the </a:t>
            </a:r>
            <a:r>
              <a:rPr lang="en-US" b="1" dirty="0"/>
              <a:t>cross-entropy loss function</a:t>
            </a:r>
            <a:r>
              <a:rPr lang="en-US" dirty="0"/>
              <a:t>.</a:t>
            </a:r>
          </a:p>
          <a:p>
            <a:pPr marL="342900" indent="-342900" algn="just">
              <a:buFont typeface="Wingdings" panose="05000000000000000000" pitchFamily="2" charset="2"/>
              <a:buChar char="§"/>
            </a:pPr>
            <a:r>
              <a:rPr lang="en-US" dirty="0"/>
              <a:t>The optimizer used  </a:t>
            </a:r>
            <a:r>
              <a:rPr lang="en-US" b="1" dirty="0"/>
              <a:t>Adam Optimizer</a:t>
            </a:r>
            <a:r>
              <a:rPr lang="en-US" dirty="0"/>
              <a:t>, which is an improved version of Vanilla Gradient Descent algorithm, with added variations to overcome the affect of local minima.</a:t>
            </a:r>
          </a:p>
          <a:p>
            <a:pPr marL="342900" indent="-342900" algn="just">
              <a:buFont typeface="Wingdings" panose="05000000000000000000" pitchFamily="2" charset="2"/>
              <a:buChar char="§"/>
            </a:pPr>
            <a:r>
              <a:rPr lang="en-US" dirty="0"/>
              <a:t>While training, we look at the </a:t>
            </a:r>
            <a:r>
              <a:rPr lang="en-US" b="1" dirty="0"/>
              <a:t>accuracy as a performance metric.</a:t>
            </a:r>
          </a:p>
          <a:p>
            <a:pPr marL="342900" indent="-342900" algn="just">
              <a:buFont typeface="Wingdings" panose="05000000000000000000" pitchFamily="2" charset="2"/>
              <a:buChar char="§"/>
            </a:pPr>
            <a:r>
              <a:rPr lang="en-US" dirty="0"/>
              <a:t>Also, we used </a:t>
            </a:r>
            <a:r>
              <a:rPr lang="en-US" b="1" dirty="0"/>
              <a:t>10% </a:t>
            </a:r>
            <a:r>
              <a:rPr lang="en-US" dirty="0"/>
              <a:t>of our training set as </a:t>
            </a:r>
            <a:r>
              <a:rPr lang="en-US" b="1" dirty="0"/>
              <a:t>validation set </a:t>
            </a:r>
            <a:r>
              <a:rPr lang="en-US" dirty="0"/>
              <a:t>to see the generalized performance at the end of each epoch.</a:t>
            </a:r>
          </a:p>
          <a:p>
            <a:pPr marL="342900" indent="-342900" algn="just">
              <a:buFont typeface="Wingdings" panose="05000000000000000000" pitchFamily="2" charset="2"/>
              <a:buChar char="§"/>
            </a:pPr>
            <a:r>
              <a:rPr lang="en-US" dirty="0"/>
              <a:t>A </a:t>
            </a:r>
            <a:r>
              <a:rPr lang="en-US" b="1" dirty="0"/>
              <a:t>batch size of 32 </a:t>
            </a:r>
            <a:r>
              <a:rPr lang="en-US" dirty="0"/>
              <a:t>is used in our model.</a:t>
            </a:r>
            <a:endParaRPr lang="en-IN" dirty="0"/>
          </a:p>
        </p:txBody>
      </p:sp>
      <p:pic>
        <p:nvPicPr>
          <p:cNvPr id="6" name="Picture 5">
            <a:extLst>
              <a:ext uri="{FF2B5EF4-FFF2-40B4-BE49-F238E27FC236}">
                <a16:creationId xmlns:a16="http://schemas.microsoft.com/office/drawing/2014/main" id="{2817B72C-77EA-49A1-B924-16BE9CF305AF}"/>
              </a:ext>
            </a:extLst>
          </p:cNvPr>
          <p:cNvPicPr>
            <a:picLocks noChangeAspect="1"/>
          </p:cNvPicPr>
          <p:nvPr/>
        </p:nvPicPr>
        <p:blipFill rotWithShape="1">
          <a:blip r:embed="rId2">
            <a:extLst>
              <a:ext uri="{28A0092B-C50C-407E-A947-70E740481C1C}">
                <a14:useLocalDpi xmlns:a14="http://schemas.microsoft.com/office/drawing/2010/main" val="0"/>
              </a:ext>
            </a:extLst>
          </a:blip>
          <a:srcRect l="18664" t="15758" r="38466" b="39312"/>
          <a:stretch/>
        </p:blipFill>
        <p:spPr>
          <a:xfrm>
            <a:off x="4824595" y="1572189"/>
            <a:ext cx="5367629" cy="3164406"/>
          </a:xfrm>
          <a:prstGeom prst="rect">
            <a:avLst/>
          </a:prstGeom>
        </p:spPr>
      </p:pic>
    </p:spTree>
    <p:extLst>
      <p:ext uri="{BB962C8B-B14F-4D97-AF65-F5344CB8AC3E}">
        <p14:creationId xmlns:p14="http://schemas.microsoft.com/office/powerpoint/2010/main" val="4287889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87523F0-8376-4352-BC93-C5CC10CFCA4E}"/>
              </a:ext>
            </a:extLst>
          </p:cNvPr>
          <p:cNvSpPr>
            <a:spLocks noGrp="1"/>
          </p:cNvSpPr>
          <p:nvPr>
            <p:ph type="title"/>
          </p:nvPr>
        </p:nvSpPr>
        <p:spPr>
          <a:xfrm>
            <a:off x="431161" y="390974"/>
            <a:ext cx="9059863" cy="1066800"/>
          </a:xfrm>
        </p:spPr>
        <p:txBody>
          <a:bodyPr>
            <a:normAutofit/>
          </a:bodyPr>
          <a:lstStyle/>
          <a:p>
            <a:pPr algn="l"/>
            <a:r>
              <a:rPr lang="en-US" sz="3600" dirty="0"/>
              <a:t>CNN-A Model Training (contd.)</a:t>
            </a:r>
            <a:endParaRPr lang="en-IN" sz="3600" dirty="0"/>
          </a:p>
        </p:txBody>
      </p:sp>
      <p:sp>
        <p:nvSpPr>
          <p:cNvPr id="11" name="TextBox 10">
            <a:extLst>
              <a:ext uri="{FF2B5EF4-FFF2-40B4-BE49-F238E27FC236}">
                <a16:creationId xmlns:a16="http://schemas.microsoft.com/office/drawing/2014/main" id="{B794B0D0-B9E2-48D2-84B1-160A1B854032}"/>
              </a:ext>
            </a:extLst>
          </p:cNvPr>
          <p:cNvSpPr txBox="1"/>
          <p:nvPr/>
        </p:nvSpPr>
        <p:spPr>
          <a:xfrm>
            <a:off x="301718" y="2722850"/>
            <a:ext cx="3604126" cy="1554272"/>
          </a:xfrm>
          <a:prstGeom prst="rect">
            <a:avLst/>
          </a:prstGeom>
          <a:noFill/>
        </p:spPr>
        <p:txBody>
          <a:bodyPr wrap="square" rtlCol="0">
            <a:spAutoFit/>
          </a:bodyPr>
          <a:lstStyle/>
          <a:p>
            <a:pPr marL="285750" indent="-285750">
              <a:buFont typeface="Wingdings" panose="05000000000000000000" pitchFamily="2" charset="2"/>
              <a:buChar char="§"/>
            </a:pPr>
            <a:r>
              <a:rPr lang="en-US" sz="1900" dirty="0">
                <a:latin typeface="+mj-lt"/>
              </a:rPr>
              <a:t>We trained the model for </a:t>
            </a:r>
            <a:r>
              <a:rPr lang="en-US" sz="1900" b="1" dirty="0">
                <a:latin typeface="+mj-lt"/>
              </a:rPr>
              <a:t>10 epochs</a:t>
            </a:r>
            <a:r>
              <a:rPr lang="en-US" sz="1900" dirty="0">
                <a:latin typeface="+mj-lt"/>
              </a:rPr>
              <a:t>.</a:t>
            </a:r>
          </a:p>
          <a:p>
            <a:pPr marL="285750" indent="-285750">
              <a:buFont typeface="Wingdings" panose="05000000000000000000" pitchFamily="2" charset="2"/>
              <a:buChar char="§"/>
            </a:pPr>
            <a:r>
              <a:rPr lang="en-US" sz="1900" b="1" dirty="0">
                <a:latin typeface="+mj-lt"/>
              </a:rPr>
              <a:t>Initial training accuracy: 0.4307</a:t>
            </a:r>
          </a:p>
          <a:p>
            <a:pPr marL="285750" indent="-285750">
              <a:buFont typeface="Wingdings" panose="05000000000000000000" pitchFamily="2" charset="2"/>
              <a:buChar char="§"/>
            </a:pPr>
            <a:r>
              <a:rPr lang="en-US" sz="1900" b="1" dirty="0">
                <a:latin typeface="+mj-lt"/>
              </a:rPr>
              <a:t>Final training accuracy: 0.8972</a:t>
            </a:r>
          </a:p>
          <a:p>
            <a:endParaRPr lang="en-US" sz="1900" dirty="0">
              <a:latin typeface="+mj-lt"/>
            </a:endParaRPr>
          </a:p>
        </p:txBody>
      </p:sp>
      <p:pic>
        <p:nvPicPr>
          <p:cNvPr id="3" name="Picture 2">
            <a:extLst>
              <a:ext uri="{FF2B5EF4-FFF2-40B4-BE49-F238E27FC236}">
                <a16:creationId xmlns:a16="http://schemas.microsoft.com/office/drawing/2014/main" id="{C8CCC271-4D55-4033-BE2B-95626DD59E81}"/>
              </a:ext>
            </a:extLst>
          </p:cNvPr>
          <p:cNvPicPr>
            <a:picLocks noChangeAspect="1"/>
          </p:cNvPicPr>
          <p:nvPr/>
        </p:nvPicPr>
        <p:blipFill rotWithShape="1">
          <a:blip r:embed="rId2">
            <a:extLst>
              <a:ext uri="{28A0092B-C50C-407E-A947-70E740481C1C}">
                <a14:useLocalDpi xmlns:a14="http://schemas.microsoft.com/office/drawing/2010/main" val="0"/>
              </a:ext>
            </a:extLst>
          </a:blip>
          <a:srcRect l="18417" t="18370" r="32036" b="47704"/>
          <a:stretch/>
        </p:blipFill>
        <p:spPr>
          <a:xfrm>
            <a:off x="4175398" y="2081055"/>
            <a:ext cx="6040798" cy="2326640"/>
          </a:xfrm>
          <a:prstGeom prst="rect">
            <a:avLst/>
          </a:prstGeom>
        </p:spPr>
      </p:pic>
      <p:sp>
        <p:nvSpPr>
          <p:cNvPr id="9" name="Rectangle 8">
            <a:extLst>
              <a:ext uri="{FF2B5EF4-FFF2-40B4-BE49-F238E27FC236}">
                <a16:creationId xmlns:a16="http://schemas.microsoft.com/office/drawing/2014/main" id="{1FE59695-EA23-43D2-8995-47949D92F08C}"/>
              </a:ext>
            </a:extLst>
          </p:cNvPr>
          <p:cNvSpPr/>
          <p:nvPr/>
        </p:nvSpPr>
        <p:spPr>
          <a:xfrm>
            <a:off x="7726797" y="2440609"/>
            <a:ext cx="726323" cy="1967086"/>
          </a:xfrm>
          <a:prstGeom prst="rect">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F4061E5E-800F-4B6A-9172-6D37F6C39F50}"/>
              </a:ext>
            </a:extLst>
          </p:cNvPr>
          <p:cNvSpPr/>
          <p:nvPr/>
        </p:nvSpPr>
        <p:spPr>
          <a:xfrm>
            <a:off x="9169554" y="2489200"/>
            <a:ext cx="871987" cy="1918495"/>
          </a:xfrm>
          <a:prstGeom prst="rect">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8908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BE8EA-FFB9-412F-A243-C24E952DD254}"/>
              </a:ext>
            </a:extLst>
          </p:cNvPr>
          <p:cNvSpPr>
            <a:spLocks noGrp="1"/>
          </p:cNvSpPr>
          <p:nvPr>
            <p:ph idx="1"/>
          </p:nvPr>
        </p:nvSpPr>
        <p:spPr>
          <a:xfrm>
            <a:off x="723079" y="2061753"/>
            <a:ext cx="4666269" cy="2734493"/>
          </a:xfrm>
        </p:spPr>
        <p:txBody>
          <a:bodyPr/>
          <a:lstStyle/>
          <a:p>
            <a:pPr marL="342900" indent="-342900" algn="just">
              <a:buFont typeface="Wingdings" panose="05000000000000000000" pitchFamily="2" charset="2"/>
              <a:buChar char="§"/>
            </a:pPr>
            <a:r>
              <a:rPr lang="en-US" dirty="0"/>
              <a:t>The plots show the </a:t>
            </a:r>
            <a:r>
              <a:rPr lang="en-US" b="1" dirty="0"/>
              <a:t>variation of accuracy and the loss function </a:t>
            </a:r>
            <a:r>
              <a:rPr lang="en-US" dirty="0"/>
              <a:t>with each epoch for the </a:t>
            </a:r>
            <a:r>
              <a:rPr lang="en-US" b="1" dirty="0">
                <a:solidFill>
                  <a:schemeClr val="tx2">
                    <a:lumMod val="60000"/>
                    <a:lumOff val="40000"/>
                  </a:schemeClr>
                </a:solidFill>
              </a:rPr>
              <a:t>training</a:t>
            </a:r>
            <a:r>
              <a:rPr lang="en-US" dirty="0"/>
              <a:t> and the </a:t>
            </a:r>
            <a:r>
              <a:rPr lang="en-US" b="1" dirty="0">
                <a:solidFill>
                  <a:schemeClr val="accent6">
                    <a:lumMod val="75000"/>
                  </a:schemeClr>
                </a:solidFill>
              </a:rPr>
              <a:t>validation</a:t>
            </a:r>
            <a:r>
              <a:rPr lang="en-US" dirty="0"/>
              <a:t> set.</a:t>
            </a:r>
          </a:p>
          <a:p>
            <a:pPr marL="342900" indent="-342900" algn="just">
              <a:buFont typeface="Wingdings" panose="05000000000000000000" pitchFamily="2" charset="2"/>
              <a:buChar char="§"/>
            </a:pPr>
            <a:r>
              <a:rPr lang="en-US" dirty="0"/>
              <a:t>The plots clearly show that the model performs very well on the validation set and thus has a </a:t>
            </a:r>
            <a:r>
              <a:rPr lang="en-US" b="1" dirty="0"/>
              <a:t>higher generalization (test) accuracy</a:t>
            </a:r>
            <a:r>
              <a:rPr lang="en-US" dirty="0"/>
              <a:t> and </a:t>
            </a:r>
            <a:r>
              <a:rPr lang="en-US" b="1" dirty="0"/>
              <a:t>lower generalization loss</a:t>
            </a:r>
            <a:r>
              <a:rPr lang="en-US" dirty="0"/>
              <a:t> . This is exactly what we want.</a:t>
            </a:r>
            <a:endParaRPr lang="en-IN" dirty="0"/>
          </a:p>
        </p:txBody>
      </p:sp>
      <p:sp>
        <p:nvSpPr>
          <p:cNvPr id="4" name="Title 1">
            <a:extLst>
              <a:ext uri="{FF2B5EF4-FFF2-40B4-BE49-F238E27FC236}">
                <a16:creationId xmlns:a16="http://schemas.microsoft.com/office/drawing/2014/main" id="{8E67A49A-3363-4104-BAD6-D74DAA4A5344}"/>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CNN-A Model Training (contd.)</a:t>
            </a:r>
            <a:endParaRPr lang="en-IN" sz="3600" dirty="0"/>
          </a:p>
        </p:txBody>
      </p:sp>
      <p:pic>
        <p:nvPicPr>
          <p:cNvPr id="6" name="Picture 5">
            <a:extLst>
              <a:ext uri="{FF2B5EF4-FFF2-40B4-BE49-F238E27FC236}">
                <a16:creationId xmlns:a16="http://schemas.microsoft.com/office/drawing/2014/main" id="{3BEC7BC4-D4EE-4B3E-BFDA-F89F6CA7BE82}"/>
              </a:ext>
            </a:extLst>
          </p:cNvPr>
          <p:cNvPicPr>
            <a:picLocks noChangeAspect="1"/>
          </p:cNvPicPr>
          <p:nvPr/>
        </p:nvPicPr>
        <p:blipFill rotWithShape="1">
          <a:blip r:embed="rId2">
            <a:extLst>
              <a:ext uri="{28A0092B-C50C-407E-A947-70E740481C1C}">
                <a14:useLocalDpi xmlns:a14="http://schemas.microsoft.com/office/drawing/2010/main" val="0"/>
              </a:ext>
            </a:extLst>
          </a:blip>
          <a:srcRect l="18500" t="16298" r="58833" b="10814"/>
          <a:stretch/>
        </p:blipFill>
        <p:spPr>
          <a:xfrm>
            <a:off x="6447800" y="-203200"/>
            <a:ext cx="3600440" cy="6512560"/>
          </a:xfrm>
          <a:prstGeom prst="rect">
            <a:avLst/>
          </a:prstGeom>
        </p:spPr>
      </p:pic>
    </p:spTree>
    <p:extLst>
      <p:ext uri="{BB962C8B-B14F-4D97-AF65-F5344CB8AC3E}">
        <p14:creationId xmlns:p14="http://schemas.microsoft.com/office/powerpoint/2010/main" val="3301840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310A6-43FB-4623-AF34-C2C5B10F4CFB}"/>
              </a:ext>
            </a:extLst>
          </p:cNvPr>
          <p:cNvSpPr>
            <a:spLocks noGrp="1"/>
          </p:cNvSpPr>
          <p:nvPr>
            <p:ph idx="1"/>
          </p:nvPr>
        </p:nvSpPr>
        <p:spPr>
          <a:xfrm>
            <a:off x="389543" y="1489075"/>
            <a:ext cx="3887818" cy="4129406"/>
          </a:xfrm>
        </p:spPr>
        <p:txBody>
          <a:bodyPr/>
          <a:lstStyle/>
          <a:p>
            <a:pPr algn="just"/>
            <a:r>
              <a:rPr lang="en-US" dirty="0"/>
              <a:t>We evaluate our model on the </a:t>
            </a:r>
            <a:r>
              <a:rPr lang="en-US" b="1" dirty="0"/>
              <a:t>30% test set </a:t>
            </a:r>
            <a:r>
              <a:rPr lang="en-US" dirty="0"/>
              <a:t>that was split in the beginning. We used the following evaluation metrics:</a:t>
            </a:r>
          </a:p>
          <a:p>
            <a:pPr marL="342900" indent="-342900" algn="just">
              <a:buFont typeface="Wingdings" panose="05000000000000000000" pitchFamily="2" charset="2"/>
              <a:buChar char="§"/>
            </a:pPr>
            <a:r>
              <a:rPr lang="en-US" b="1" dirty="0"/>
              <a:t>Test Set Accuracy</a:t>
            </a:r>
          </a:p>
          <a:p>
            <a:pPr marL="342900" indent="-342900" algn="just">
              <a:buFont typeface="Wingdings" panose="05000000000000000000" pitchFamily="2" charset="2"/>
              <a:buChar char="§"/>
            </a:pPr>
            <a:r>
              <a:rPr lang="en-US" b="1" dirty="0"/>
              <a:t>Confusion Matrix</a:t>
            </a:r>
          </a:p>
          <a:p>
            <a:pPr marL="342900" indent="-342900" algn="just">
              <a:buFont typeface="Wingdings" panose="05000000000000000000" pitchFamily="2" charset="2"/>
              <a:buChar char="§"/>
            </a:pPr>
            <a:r>
              <a:rPr lang="en-US" b="1" dirty="0"/>
              <a:t>Precision, Recall, F1 Score</a:t>
            </a:r>
          </a:p>
          <a:p>
            <a:pPr marL="342900" indent="-342900" algn="just">
              <a:buFont typeface="Wingdings" panose="05000000000000000000" pitchFamily="2" charset="2"/>
              <a:buChar char="§"/>
            </a:pPr>
            <a:r>
              <a:rPr lang="en-US" b="1" dirty="0"/>
              <a:t>Area Under the ROC Curve</a:t>
            </a:r>
          </a:p>
          <a:p>
            <a:pPr algn="just"/>
            <a:endParaRPr lang="en-US" b="1" dirty="0"/>
          </a:p>
          <a:p>
            <a:pPr algn="just"/>
            <a:r>
              <a:rPr lang="en-US" b="1" u="sng" dirty="0"/>
              <a:t>A</a:t>
            </a:r>
            <a:r>
              <a:rPr lang="en-IN" b="1" u="sng" dirty="0"/>
              <a:t>CCURACY:</a:t>
            </a:r>
            <a:r>
              <a:rPr lang="en-IN" b="1" dirty="0"/>
              <a:t> </a:t>
            </a:r>
            <a:r>
              <a:rPr lang="en-IN" dirty="0"/>
              <a:t>We got a 96.75% on the test set. (shown)</a:t>
            </a:r>
            <a:endParaRPr lang="en-IN" b="1" u="sng" dirty="0"/>
          </a:p>
        </p:txBody>
      </p:sp>
      <p:sp>
        <p:nvSpPr>
          <p:cNvPr id="4" name="Title 1">
            <a:extLst>
              <a:ext uri="{FF2B5EF4-FFF2-40B4-BE49-F238E27FC236}">
                <a16:creationId xmlns:a16="http://schemas.microsoft.com/office/drawing/2014/main" id="{37B00DBE-D5BA-40A1-9C9F-F4F60DADE2E4}"/>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CNN-A Model Evaluation</a:t>
            </a:r>
            <a:endParaRPr lang="en-IN" sz="3600" dirty="0"/>
          </a:p>
        </p:txBody>
      </p:sp>
      <p:pic>
        <p:nvPicPr>
          <p:cNvPr id="6" name="Picture 5">
            <a:extLst>
              <a:ext uri="{FF2B5EF4-FFF2-40B4-BE49-F238E27FC236}">
                <a16:creationId xmlns:a16="http://schemas.microsoft.com/office/drawing/2014/main" id="{2DFF60A4-AC7C-4868-93C7-21C8BC9623DD}"/>
              </a:ext>
            </a:extLst>
          </p:cNvPr>
          <p:cNvPicPr>
            <a:picLocks noChangeAspect="1"/>
          </p:cNvPicPr>
          <p:nvPr/>
        </p:nvPicPr>
        <p:blipFill rotWithShape="1">
          <a:blip r:embed="rId2">
            <a:extLst>
              <a:ext uri="{28A0092B-C50C-407E-A947-70E740481C1C}">
                <a14:useLocalDpi xmlns:a14="http://schemas.microsoft.com/office/drawing/2010/main" val="0"/>
              </a:ext>
            </a:extLst>
          </a:blip>
          <a:srcRect l="18167" t="55482" r="53583" b="32592"/>
          <a:stretch/>
        </p:blipFill>
        <p:spPr>
          <a:xfrm>
            <a:off x="4704080" y="2545080"/>
            <a:ext cx="5284020" cy="1254760"/>
          </a:xfrm>
          <a:prstGeom prst="rect">
            <a:avLst/>
          </a:prstGeom>
        </p:spPr>
      </p:pic>
      <p:sp>
        <p:nvSpPr>
          <p:cNvPr id="10" name="Rectangle 9">
            <a:extLst>
              <a:ext uri="{FF2B5EF4-FFF2-40B4-BE49-F238E27FC236}">
                <a16:creationId xmlns:a16="http://schemas.microsoft.com/office/drawing/2014/main" id="{ED36F5F3-9E4A-430B-A6AA-BA8F4B3DC53A}"/>
              </a:ext>
            </a:extLst>
          </p:cNvPr>
          <p:cNvSpPr/>
          <p:nvPr/>
        </p:nvSpPr>
        <p:spPr>
          <a:xfrm>
            <a:off x="5195072" y="3388360"/>
            <a:ext cx="1441395" cy="375920"/>
          </a:xfrm>
          <a:prstGeom prst="rect">
            <a:avLst/>
          </a:prstGeom>
          <a:solidFill>
            <a:srgbClr val="FFFF00">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886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AE68C-463E-4345-8EC0-F2E069C0336F}"/>
              </a:ext>
            </a:extLst>
          </p:cNvPr>
          <p:cNvSpPr>
            <a:spLocks noGrp="1"/>
          </p:cNvSpPr>
          <p:nvPr>
            <p:ph idx="1"/>
          </p:nvPr>
        </p:nvSpPr>
        <p:spPr>
          <a:xfrm>
            <a:off x="593725" y="1362269"/>
            <a:ext cx="9019536" cy="961053"/>
          </a:xfrm>
        </p:spPr>
        <p:txBody>
          <a:bodyPr/>
          <a:lstStyle/>
          <a:p>
            <a:pPr algn="just"/>
            <a:r>
              <a:rPr lang="en-US" b="1" u="sng" dirty="0"/>
              <a:t>CONFUSION MATRIX: </a:t>
            </a:r>
            <a:r>
              <a:rPr lang="en-US" dirty="0"/>
              <a:t>The script and the confusion matrix are as below. As is evident from the diagonal entries of the matrix, most of the predictions done by the model are correct.</a:t>
            </a:r>
            <a:endParaRPr lang="en-IN" b="1" u="sng" dirty="0"/>
          </a:p>
        </p:txBody>
      </p:sp>
      <p:sp>
        <p:nvSpPr>
          <p:cNvPr id="4" name="Title 1">
            <a:extLst>
              <a:ext uri="{FF2B5EF4-FFF2-40B4-BE49-F238E27FC236}">
                <a16:creationId xmlns:a16="http://schemas.microsoft.com/office/drawing/2014/main" id="{26399CDE-4B43-45AF-AD24-58C6FF8263EA}"/>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CNN-A Model Evaluation (contd.)</a:t>
            </a:r>
            <a:endParaRPr lang="en-IN" sz="3600" dirty="0"/>
          </a:p>
        </p:txBody>
      </p:sp>
      <p:pic>
        <p:nvPicPr>
          <p:cNvPr id="6" name="Picture 5">
            <a:extLst>
              <a:ext uri="{FF2B5EF4-FFF2-40B4-BE49-F238E27FC236}">
                <a16:creationId xmlns:a16="http://schemas.microsoft.com/office/drawing/2014/main" id="{7E7D592E-B58B-4DF1-AAAF-E0B04E01C120}"/>
              </a:ext>
            </a:extLst>
          </p:cNvPr>
          <p:cNvPicPr>
            <a:picLocks noChangeAspect="1"/>
          </p:cNvPicPr>
          <p:nvPr/>
        </p:nvPicPr>
        <p:blipFill rotWithShape="1">
          <a:blip r:embed="rId2">
            <a:extLst>
              <a:ext uri="{28A0092B-C50C-407E-A947-70E740481C1C}">
                <a14:useLocalDpi xmlns:a14="http://schemas.microsoft.com/office/drawing/2010/main" val="0"/>
              </a:ext>
            </a:extLst>
          </a:blip>
          <a:srcRect l="8193" t="11720" r="45213" b="8424"/>
          <a:stretch/>
        </p:blipFill>
        <p:spPr>
          <a:xfrm>
            <a:off x="334542" y="2272337"/>
            <a:ext cx="4328809" cy="4173166"/>
          </a:xfrm>
          <a:prstGeom prst="rect">
            <a:avLst/>
          </a:prstGeom>
        </p:spPr>
      </p:pic>
      <p:pic>
        <p:nvPicPr>
          <p:cNvPr id="7" name="Picture 6">
            <a:extLst>
              <a:ext uri="{FF2B5EF4-FFF2-40B4-BE49-F238E27FC236}">
                <a16:creationId xmlns:a16="http://schemas.microsoft.com/office/drawing/2014/main" id="{862BE992-4156-4902-BBA7-70CD8FE6608B}"/>
              </a:ext>
            </a:extLst>
          </p:cNvPr>
          <p:cNvPicPr>
            <a:picLocks noChangeAspect="1"/>
          </p:cNvPicPr>
          <p:nvPr/>
        </p:nvPicPr>
        <p:blipFill rotWithShape="1">
          <a:blip r:embed="rId3">
            <a:extLst>
              <a:ext uri="{28A0092B-C50C-407E-A947-70E740481C1C}">
                <a14:useLocalDpi xmlns:a14="http://schemas.microsoft.com/office/drawing/2010/main" val="0"/>
              </a:ext>
            </a:extLst>
          </a:blip>
          <a:srcRect l="12167" t="7851" r="38500" b="6157"/>
          <a:stretch/>
        </p:blipFill>
        <p:spPr>
          <a:xfrm>
            <a:off x="5625564" y="2281570"/>
            <a:ext cx="4246880" cy="4163933"/>
          </a:xfrm>
          <a:prstGeom prst="rect">
            <a:avLst/>
          </a:prstGeom>
        </p:spPr>
      </p:pic>
    </p:spTree>
    <p:extLst>
      <p:ext uri="{BB962C8B-B14F-4D97-AF65-F5344CB8AC3E}">
        <p14:creationId xmlns:p14="http://schemas.microsoft.com/office/powerpoint/2010/main" val="1891944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461A14-91A5-4345-924A-D4DB791CC2CD}"/>
              </a:ext>
            </a:extLst>
          </p:cNvPr>
          <p:cNvSpPr>
            <a:spLocks noGrp="1"/>
          </p:cNvSpPr>
          <p:nvPr>
            <p:ph idx="1"/>
          </p:nvPr>
        </p:nvSpPr>
        <p:spPr>
          <a:xfrm>
            <a:off x="593725" y="1568124"/>
            <a:ext cx="8979878" cy="1693236"/>
          </a:xfrm>
        </p:spPr>
        <p:txBody>
          <a:bodyPr>
            <a:noAutofit/>
          </a:bodyPr>
          <a:lstStyle/>
          <a:p>
            <a:pPr algn="just"/>
            <a:r>
              <a:rPr lang="en-US" b="1" u="sng" dirty="0"/>
              <a:t>CLASSIFICATION REPORT: </a:t>
            </a:r>
            <a:r>
              <a:rPr lang="en-US" dirty="0"/>
              <a:t> For further insights about the model performance, we also found the precision, recall and F1 score for each target class. The script and the model performance as per the metrics is shown below. The model performs pretty good as per the report </a:t>
            </a:r>
            <a:r>
              <a:rPr lang="en-US" dirty="0">
                <a:sym typeface="Wingdings" panose="05000000000000000000" pitchFamily="2" charset="2"/>
              </a:rPr>
              <a:t>. Average stats:</a:t>
            </a:r>
            <a:endParaRPr lang="en-US" b="1" u="sng" dirty="0">
              <a:sym typeface="Wingdings" panose="05000000000000000000" pitchFamily="2" charset="2"/>
            </a:endParaRPr>
          </a:p>
          <a:p>
            <a:pPr marL="342900" indent="-342900" algn="just">
              <a:buFont typeface="Wingdings" panose="05000000000000000000" pitchFamily="2" charset="2"/>
              <a:buChar char="§"/>
            </a:pPr>
            <a:r>
              <a:rPr lang="en-US" sz="1600" b="1" dirty="0">
                <a:sym typeface="Wingdings" panose="05000000000000000000" pitchFamily="2" charset="2"/>
              </a:rPr>
              <a:t>Precision: 0.97    </a:t>
            </a:r>
          </a:p>
          <a:p>
            <a:pPr marL="342900" indent="-342900" algn="just">
              <a:buFont typeface="Wingdings" panose="05000000000000000000" pitchFamily="2" charset="2"/>
              <a:buChar char="§"/>
            </a:pPr>
            <a:r>
              <a:rPr lang="en-US" sz="1600" b="1" dirty="0">
                <a:sym typeface="Wingdings" panose="05000000000000000000" pitchFamily="2" charset="2"/>
              </a:rPr>
              <a:t>Recall: 0.97</a:t>
            </a:r>
          </a:p>
          <a:p>
            <a:pPr marL="342900" indent="-342900" algn="just">
              <a:buFont typeface="Wingdings" panose="05000000000000000000" pitchFamily="2" charset="2"/>
              <a:buChar char="§"/>
            </a:pPr>
            <a:r>
              <a:rPr lang="en-US" sz="1600" b="1" dirty="0">
                <a:sym typeface="Wingdings" panose="05000000000000000000" pitchFamily="2" charset="2"/>
              </a:rPr>
              <a:t>F1 Score: 0.97</a:t>
            </a:r>
            <a:endParaRPr lang="en-IN" sz="1600" b="1" dirty="0"/>
          </a:p>
        </p:txBody>
      </p:sp>
      <p:sp>
        <p:nvSpPr>
          <p:cNvPr id="4" name="Title 1">
            <a:extLst>
              <a:ext uri="{FF2B5EF4-FFF2-40B4-BE49-F238E27FC236}">
                <a16:creationId xmlns:a16="http://schemas.microsoft.com/office/drawing/2014/main" id="{5F83E6E4-CBA7-4C6B-B89F-D74E6198B986}"/>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CNN-A Model Evaluation (contd.)</a:t>
            </a:r>
            <a:endParaRPr lang="en-IN" sz="3600" dirty="0"/>
          </a:p>
        </p:txBody>
      </p:sp>
      <p:pic>
        <p:nvPicPr>
          <p:cNvPr id="6" name="Picture 5">
            <a:extLst>
              <a:ext uri="{FF2B5EF4-FFF2-40B4-BE49-F238E27FC236}">
                <a16:creationId xmlns:a16="http://schemas.microsoft.com/office/drawing/2014/main" id="{19C8656E-B30D-488D-B6E9-24B314634D94}"/>
              </a:ext>
            </a:extLst>
          </p:cNvPr>
          <p:cNvPicPr>
            <a:picLocks noChangeAspect="1"/>
          </p:cNvPicPr>
          <p:nvPr/>
        </p:nvPicPr>
        <p:blipFill rotWithShape="1">
          <a:blip r:embed="rId2">
            <a:extLst>
              <a:ext uri="{28A0092B-C50C-407E-A947-70E740481C1C}">
                <a14:useLocalDpi xmlns:a14="http://schemas.microsoft.com/office/drawing/2010/main" val="0"/>
              </a:ext>
            </a:extLst>
          </a:blip>
          <a:srcRect l="8583" t="29184" r="-9000" b="25779"/>
          <a:stretch/>
        </p:blipFill>
        <p:spPr>
          <a:xfrm>
            <a:off x="1049512" y="3910483"/>
            <a:ext cx="9110397" cy="2298391"/>
          </a:xfrm>
          <a:prstGeom prst="rect">
            <a:avLst/>
          </a:prstGeom>
        </p:spPr>
      </p:pic>
      <p:sp>
        <p:nvSpPr>
          <p:cNvPr id="7" name="Rectangle 6">
            <a:extLst>
              <a:ext uri="{FF2B5EF4-FFF2-40B4-BE49-F238E27FC236}">
                <a16:creationId xmlns:a16="http://schemas.microsoft.com/office/drawing/2014/main" id="{92DA8F9C-B478-4EA4-A8AD-5FB3DADD95F7}"/>
              </a:ext>
            </a:extLst>
          </p:cNvPr>
          <p:cNvSpPr/>
          <p:nvPr/>
        </p:nvSpPr>
        <p:spPr>
          <a:xfrm>
            <a:off x="2032091" y="5898763"/>
            <a:ext cx="2843033" cy="218662"/>
          </a:xfrm>
          <a:prstGeom prst="rect">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2591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6840-D632-407A-ADA9-FB43A29F9634}"/>
              </a:ext>
            </a:extLst>
          </p:cNvPr>
          <p:cNvSpPr>
            <a:spLocks noGrp="1"/>
          </p:cNvSpPr>
          <p:nvPr>
            <p:ph type="title"/>
          </p:nvPr>
        </p:nvSpPr>
        <p:spPr>
          <a:xfrm>
            <a:off x="554252" y="553465"/>
            <a:ext cx="9059009" cy="1067855"/>
          </a:xfrm>
        </p:spPr>
        <p:txBody>
          <a:bodyPr>
            <a:normAutofit/>
          </a:bodyPr>
          <a:lstStyle/>
          <a:p>
            <a:pPr algn="l"/>
            <a:r>
              <a:rPr lang="en-US" sz="4000" dirty="0"/>
              <a:t>(B) CNN: Transfer Learning on VGG16</a:t>
            </a:r>
            <a:endParaRPr lang="en-IN" sz="4000" dirty="0"/>
          </a:p>
        </p:txBody>
      </p:sp>
      <p:sp>
        <p:nvSpPr>
          <p:cNvPr id="3" name="Content Placeholder 2">
            <a:extLst>
              <a:ext uri="{FF2B5EF4-FFF2-40B4-BE49-F238E27FC236}">
                <a16:creationId xmlns:a16="http://schemas.microsoft.com/office/drawing/2014/main" id="{77F6EE9B-7E8E-4BBC-98F0-030882B7CA3B}"/>
              </a:ext>
            </a:extLst>
          </p:cNvPr>
          <p:cNvSpPr>
            <a:spLocks noGrp="1"/>
          </p:cNvSpPr>
          <p:nvPr>
            <p:ph idx="1"/>
          </p:nvPr>
        </p:nvSpPr>
        <p:spPr>
          <a:xfrm>
            <a:off x="554252" y="2171412"/>
            <a:ext cx="9059009" cy="3182908"/>
          </a:xfrm>
        </p:spPr>
        <p:txBody>
          <a:bodyPr>
            <a:normAutofit lnSpcReduction="10000"/>
          </a:bodyPr>
          <a:lstStyle/>
          <a:p>
            <a:pPr marL="342900" indent="-342900" algn="just">
              <a:buFont typeface="Wingdings" panose="05000000000000000000" pitchFamily="2" charset="2"/>
              <a:buChar char="§"/>
            </a:pPr>
            <a:r>
              <a:rPr lang="en-US" dirty="0"/>
              <a:t>For this variant of the convolutional network frameworks, we resort to </a:t>
            </a:r>
            <a:r>
              <a:rPr lang="en-US" b="1" dirty="0"/>
              <a:t>transfer learning</a:t>
            </a:r>
            <a:r>
              <a:rPr lang="en-US" dirty="0"/>
              <a:t>. We use a pretrained </a:t>
            </a:r>
            <a:r>
              <a:rPr lang="en-US" b="1" dirty="0"/>
              <a:t>VGG16 network</a:t>
            </a:r>
            <a:r>
              <a:rPr lang="en-US" dirty="0"/>
              <a:t>, which was trained on </a:t>
            </a:r>
            <a:r>
              <a:rPr lang="en-US" b="1" dirty="0"/>
              <a:t>the IMAGENET Dataset</a:t>
            </a:r>
            <a:r>
              <a:rPr lang="en-US" dirty="0"/>
              <a:t>. It was available as a ready to use application in the </a:t>
            </a:r>
            <a:r>
              <a:rPr lang="en-US" b="1" dirty="0"/>
              <a:t>keras</a:t>
            </a:r>
            <a:r>
              <a:rPr lang="en-US" dirty="0"/>
              <a:t> library.</a:t>
            </a:r>
          </a:p>
          <a:p>
            <a:pPr marL="342900" indent="-342900" algn="just">
              <a:buFont typeface="Wingdings" panose="05000000000000000000" pitchFamily="2" charset="2"/>
              <a:buChar char="§"/>
            </a:pPr>
            <a:r>
              <a:rPr lang="en-US" dirty="0"/>
              <a:t>VGG16 was a break through architecture when it was first introduced in the ImageNet competition. Many more sophisticated networks have evolved since, which have even more accuracy than vgg16, still vgg16 is widely used. The detailed architecture used is discussed later.</a:t>
            </a:r>
          </a:p>
          <a:p>
            <a:pPr marL="342900" indent="-342900" algn="just">
              <a:buFont typeface="Wingdings" panose="05000000000000000000" pitchFamily="2" charset="2"/>
              <a:buChar char="§"/>
            </a:pPr>
            <a:r>
              <a:rPr lang="en-US" dirty="0"/>
              <a:t>The input shape for the model was </a:t>
            </a:r>
            <a:r>
              <a:rPr lang="en-US" b="1" dirty="0"/>
              <a:t>(100, 100, 3) </a:t>
            </a:r>
            <a:r>
              <a:rPr lang="en-US" dirty="0"/>
              <a:t>since we used raw images.</a:t>
            </a:r>
          </a:p>
          <a:p>
            <a:pPr marL="342900" indent="-342900" algn="just">
              <a:buFont typeface="Wingdings" panose="05000000000000000000" pitchFamily="2" charset="2"/>
              <a:buChar char="§"/>
            </a:pPr>
            <a:r>
              <a:rPr lang="en-US" dirty="0"/>
              <a:t>We trained the model for </a:t>
            </a:r>
            <a:r>
              <a:rPr lang="en-US" b="1" dirty="0"/>
              <a:t>8 epochs</a:t>
            </a:r>
            <a:r>
              <a:rPr lang="en-US" dirty="0"/>
              <a:t>.</a:t>
            </a:r>
          </a:p>
          <a:p>
            <a:pPr marL="342900" indent="-342900" algn="just">
              <a:buFont typeface="Wingdings" panose="05000000000000000000" pitchFamily="2" charset="2"/>
              <a:buChar char="§"/>
            </a:pPr>
            <a:r>
              <a:rPr lang="en-US" dirty="0"/>
              <a:t>Training took quite a while with </a:t>
            </a:r>
            <a:r>
              <a:rPr lang="en-US" b="1" dirty="0"/>
              <a:t>~10min/epoch.</a:t>
            </a:r>
          </a:p>
        </p:txBody>
      </p:sp>
    </p:spTree>
    <p:extLst>
      <p:ext uri="{BB962C8B-B14F-4D97-AF65-F5344CB8AC3E}">
        <p14:creationId xmlns:p14="http://schemas.microsoft.com/office/powerpoint/2010/main" val="1435111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8113-F33F-4D90-89EF-BD92538FC16F}"/>
              </a:ext>
            </a:extLst>
          </p:cNvPr>
          <p:cNvSpPr>
            <a:spLocks noGrp="1"/>
          </p:cNvSpPr>
          <p:nvPr>
            <p:ph type="title"/>
          </p:nvPr>
        </p:nvSpPr>
        <p:spPr>
          <a:xfrm>
            <a:off x="586249" y="903659"/>
            <a:ext cx="9059009" cy="1067855"/>
          </a:xfrm>
        </p:spPr>
        <p:txBody>
          <a:bodyPr>
            <a:normAutofit/>
          </a:bodyPr>
          <a:lstStyle/>
          <a:p>
            <a:pPr algn="l"/>
            <a:r>
              <a:rPr lang="en-US" sz="3600" dirty="0"/>
              <a:t>CNN-B Architecture </a:t>
            </a:r>
            <a:endParaRPr lang="en-IN" sz="3600" dirty="0"/>
          </a:p>
        </p:txBody>
      </p:sp>
      <p:sp>
        <p:nvSpPr>
          <p:cNvPr id="6" name="Content Placeholder 2">
            <a:extLst>
              <a:ext uri="{FF2B5EF4-FFF2-40B4-BE49-F238E27FC236}">
                <a16:creationId xmlns:a16="http://schemas.microsoft.com/office/drawing/2014/main" id="{DCDE6DA4-977B-4FD5-9199-97575473121E}"/>
              </a:ext>
            </a:extLst>
          </p:cNvPr>
          <p:cNvSpPr>
            <a:spLocks noGrp="1"/>
          </p:cNvSpPr>
          <p:nvPr>
            <p:ph idx="1"/>
          </p:nvPr>
        </p:nvSpPr>
        <p:spPr>
          <a:xfrm>
            <a:off x="586249" y="2328331"/>
            <a:ext cx="3490451" cy="3453344"/>
          </a:xfrm>
        </p:spPr>
        <p:txBody>
          <a:bodyPr>
            <a:normAutofit lnSpcReduction="10000"/>
          </a:bodyPr>
          <a:lstStyle/>
          <a:p>
            <a:pPr marL="342900" indent="-342900" algn="just">
              <a:buFont typeface="Wingdings" panose="05000000000000000000" pitchFamily="2" charset="2"/>
              <a:buChar char="§"/>
            </a:pPr>
            <a:r>
              <a:rPr lang="en-US" dirty="0"/>
              <a:t>We have used the </a:t>
            </a:r>
            <a:r>
              <a:rPr lang="en-US" b="1" dirty="0"/>
              <a:t>convolutional blocks </a:t>
            </a:r>
            <a:r>
              <a:rPr lang="en-US" dirty="0"/>
              <a:t>exactly as in the </a:t>
            </a:r>
            <a:r>
              <a:rPr lang="en-US" b="1" dirty="0"/>
              <a:t>VGG16</a:t>
            </a:r>
            <a:r>
              <a:rPr lang="en-US" dirty="0"/>
              <a:t> network. </a:t>
            </a:r>
          </a:p>
          <a:p>
            <a:pPr marL="342900" indent="-342900" algn="just">
              <a:buFont typeface="Wingdings" panose="05000000000000000000" pitchFamily="2" charset="2"/>
              <a:buChar char="§"/>
            </a:pPr>
            <a:r>
              <a:rPr lang="en-US" dirty="0"/>
              <a:t>We added our own dense layers at the end. The number of </a:t>
            </a:r>
            <a:r>
              <a:rPr lang="en-US" b="1" dirty="0"/>
              <a:t>fully connected layers are 3</a:t>
            </a:r>
            <a:r>
              <a:rPr lang="en-US" dirty="0"/>
              <a:t>, each with </a:t>
            </a:r>
            <a:r>
              <a:rPr lang="en-US" b="1" dirty="0"/>
              <a:t>sigmoid</a:t>
            </a:r>
            <a:r>
              <a:rPr lang="en-US" dirty="0"/>
              <a:t> non linearity except the last layer with </a:t>
            </a:r>
            <a:r>
              <a:rPr lang="en-US" b="1" dirty="0" err="1"/>
              <a:t>softmax</a:t>
            </a:r>
            <a:r>
              <a:rPr lang="en-US" dirty="0"/>
              <a:t>. Each dense layer is </a:t>
            </a:r>
            <a:r>
              <a:rPr lang="en-US" b="1" dirty="0"/>
              <a:t>separated by a Dropout layer </a:t>
            </a:r>
            <a:r>
              <a:rPr lang="en-US" dirty="0"/>
              <a:t>to </a:t>
            </a:r>
            <a:r>
              <a:rPr lang="en-US" b="1" dirty="0"/>
              <a:t>improve generalization</a:t>
            </a:r>
            <a:r>
              <a:rPr lang="en-US" dirty="0"/>
              <a:t>.</a:t>
            </a:r>
            <a:endParaRPr lang="en-US" b="1" dirty="0"/>
          </a:p>
          <a:p>
            <a:pPr algn="just"/>
            <a:endParaRPr lang="en-IN" dirty="0"/>
          </a:p>
        </p:txBody>
      </p:sp>
      <p:pic>
        <p:nvPicPr>
          <p:cNvPr id="4" name="Picture 3">
            <a:extLst>
              <a:ext uri="{FF2B5EF4-FFF2-40B4-BE49-F238E27FC236}">
                <a16:creationId xmlns:a16="http://schemas.microsoft.com/office/drawing/2014/main" id="{AAB341E6-5670-454C-A680-C1DDBB919F97}"/>
              </a:ext>
            </a:extLst>
          </p:cNvPr>
          <p:cNvPicPr>
            <a:picLocks noChangeAspect="1"/>
          </p:cNvPicPr>
          <p:nvPr/>
        </p:nvPicPr>
        <p:blipFill rotWithShape="1">
          <a:blip r:embed="rId2">
            <a:extLst>
              <a:ext uri="{28A0092B-C50C-407E-A947-70E740481C1C}">
                <a14:useLocalDpi xmlns:a14="http://schemas.microsoft.com/office/drawing/2010/main" val="0"/>
              </a:ext>
            </a:extLst>
          </a:blip>
          <a:srcRect t="51486"/>
          <a:stretch/>
        </p:blipFill>
        <p:spPr>
          <a:xfrm>
            <a:off x="7257086" y="1109326"/>
            <a:ext cx="2651760" cy="4463279"/>
          </a:xfrm>
          <a:prstGeom prst="rect">
            <a:avLst/>
          </a:prstGeom>
        </p:spPr>
      </p:pic>
      <p:pic>
        <p:nvPicPr>
          <p:cNvPr id="7" name="Picture 6">
            <a:extLst>
              <a:ext uri="{FF2B5EF4-FFF2-40B4-BE49-F238E27FC236}">
                <a16:creationId xmlns:a16="http://schemas.microsoft.com/office/drawing/2014/main" id="{A5F9A15B-1268-4A6C-891E-DE9DF5E1FB8D}"/>
              </a:ext>
            </a:extLst>
          </p:cNvPr>
          <p:cNvPicPr>
            <a:picLocks noChangeAspect="1"/>
          </p:cNvPicPr>
          <p:nvPr/>
        </p:nvPicPr>
        <p:blipFill rotWithShape="1">
          <a:blip r:embed="rId3">
            <a:extLst>
              <a:ext uri="{28A0092B-C50C-407E-A947-70E740481C1C}">
                <a14:useLocalDpi xmlns:a14="http://schemas.microsoft.com/office/drawing/2010/main" val="0"/>
              </a:ext>
            </a:extLst>
          </a:blip>
          <a:srcRect b="47888"/>
          <a:stretch/>
        </p:blipFill>
        <p:spPr>
          <a:xfrm>
            <a:off x="4429953" y="1109327"/>
            <a:ext cx="2649654" cy="4463280"/>
          </a:xfrm>
          <a:prstGeom prst="rect">
            <a:avLst/>
          </a:prstGeom>
        </p:spPr>
      </p:pic>
      <p:cxnSp>
        <p:nvCxnSpPr>
          <p:cNvPr id="8" name="Connector: Elbow 7">
            <a:extLst>
              <a:ext uri="{FF2B5EF4-FFF2-40B4-BE49-F238E27FC236}">
                <a16:creationId xmlns:a16="http://schemas.microsoft.com/office/drawing/2014/main" id="{8131AB14-08CC-4983-B195-D760850A002A}"/>
              </a:ext>
            </a:extLst>
          </p:cNvPr>
          <p:cNvCxnSpPr>
            <a:stCxn id="7" idx="2"/>
            <a:endCxn id="4" idx="0"/>
          </p:cNvCxnSpPr>
          <p:nvPr/>
        </p:nvCxnSpPr>
        <p:spPr>
          <a:xfrm rot="5400000" flipH="1" flipV="1">
            <a:off x="4937232" y="1926874"/>
            <a:ext cx="4463281" cy="2828186"/>
          </a:xfrm>
          <a:prstGeom prst="bentConnector5">
            <a:avLst>
              <a:gd name="adj1" fmla="val -5122"/>
              <a:gd name="adj2" fmla="val 49981"/>
              <a:gd name="adj3" fmla="val 10512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17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E59A-C6E8-4819-AA6B-D41DCD5D2654}"/>
              </a:ext>
            </a:extLst>
          </p:cNvPr>
          <p:cNvSpPr>
            <a:spLocks noGrp="1"/>
          </p:cNvSpPr>
          <p:nvPr>
            <p:ph type="title"/>
          </p:nvPr>
        </p:nvSpPr>
        <p:spPr>
          <a:xfrm>
            <a:off x="459985" y="504334"/>
            <a:ext cx="9059009" cy="1067855"/>
          </a:xfrm>
        </p:spPr>
        <p:txBody>
          <a:bodyPr>
            <a:normAutofit/>
          </a:bodyPr>
          <a:lstStyle/>
          <a:p>
            <a:pPr algn="l"/>
            <a:r>
              <a:rPr lang="en-US" sz="3600" dirty="0"/>
              <a:t>CNN-B Model Training</a:t>
            </a:r>
            <a:endParaRPr lang="en-IN" sz="3600" dirty="0"/>
          </a:p>
        </p:txBody>
      </p:sp>
      <p:sp>
        <p:nvSpPr>
          <p:cNvPr id="3" name="Content Placeholder 2">
            <a:extLst>
              <a:ext uri="{FF2B5EF4-FFF2-40B4-BE49-F238E27FC236}">
                <a16:creationId xmlns:a16="http://schemas.microsoft.com/office/drawing/2014/main" id="{FBFA7E81-ACAF-48A2-BF4E-AE45C5F184BA}"/>
              </a:ext>
            </a:extLst>
          </p:cNvPr>
          <p:cNvSpPr>
            <a:spLocks noGrp="1"/>
          </p:cNvSpPr>
          <p:nvPr>
            <p:ph idx="1"/>
          </p:nvPr>
        </p:nvSpPr>
        <p:spPr>
          <a:xfrm>
            <a:off x="459985" y="1847653"/>
            <a:ext cx="4364610" cy="4506013"/>
          </a:xfrm>
        </p:spPr>
        <p:txBody>
          <a:bodyPr>
            <a:normAutofit fontScale="92500" lnSpcReduction="10000"/>
          </a:bodyPr>
          <a:lstStyle/>
          <a:p>
            <a:pPr marL="342900" indent="-342900" algn="just">
              <a:buFont typeface="Wingdings" panose="05000000000000000000" pitchFamily="2" charset="2"/>
              <a:buChar char="§"/>
            </a:pPr>
            <a:r>
              <a:rPr lang="en-US" dirty="0"/>
              <a:t>We split the data into train and test sets, with a </a:t>
            </a:r>
            <a:r>
              <a:rPr lang="en-US" b="1" dirty="0"/>
              <a:t>test split of 30%.</a:t>
            </a:r>
          </a:p>
          <a:p>
            <a:pPr marL="342900" indent="-342900" algn="just">
              <a:buFont typeface="Wingdings" panose="05000000000000000000" pitchFamily="2" charset="2"/>
              <a:buChar char="§"/>
            </a:pPr>
            <a:r>
              <a:rPr lang="en-US" dirty="0"/>
              <a:t>The loss function minimized is the </a:t>
            </a:r>
            <a:r>
              <a:rPr lang="en-US" b="1" dirty="0"/>
              <a:t>cross-entropy loss function</a:t>
            </a:r>
            <a:r>
              <a:rPr lang="en-US" dirty="0"/>
              <a:t>.</a:t>
            </a:r>
          </a:p>
          <a:p>
            <a:pPr marL="342900" indent="-342900" algn="just">
              <a:buFont typeface="Wingdings" panose="05000000000000000000" pitchFamily="2" charset="2"/>
              <a:buChar char="§"/>
            </a:pPr>
            <a:r>
              <a:rPr lang="en-US" dirty="0"/>
              <a:t>The optimizer used  </a:t>
            </a:r>
            <a:r>
              <a:rPr lang="en-US" b="1" dirty="0"/>
              <a:t>Adam Optimizer</a:t>
            </a:r>
            <a:r>
              <a:rPr lang="en-US" dirty="0"/>
              <a:t>, which is an improved version of Vanilla Gradient Descent algorithm, with added variations to overcome the affect of local minima.</a:t>
            </a:r>
          </a:p>
          <a:p>
            <a:pPr marL="342900" indent="-342900" algn="just">
              <a:buFont typeface="Wingdings" panose="05000000000000000000" pitchFamily="2" charset="2"/>
              <a:buChar char="§"/>
            </a:pPr>
            <a:r>
              <a:rPr lang="en-US" dirty="0"/>
              <a:t>While training, we look at the </a:t>
            </a:r>
            <a:r>
              <a:rPr lang="en-US" b="1" dirty="0"/>
              <a:t>accuracy as a performance metric.</a:t>
            </a:r>
          </a:p>
          <a:p>
            <a:pPr marL="342900" indent="-342900" algn="just">
              <a:buFont typeface="Wingdings" panose="05000000000000000000" pitchFamily="2" charset="2"/>
              <a:buChar char="§"/>
            </a:pPr>
            <a:r>
              <a:rPr lang="en-US" dirty="0"/>
              <a:t>Also, we used </a:t>
            </a:r>
            <a:r>
              <a:rPr lang="en-US" b="1" dirty="0"/>
              <a:t>10% </a:t>
            </a:r>
            <a:r>
              <a:rPr lang="en-US" dirty="0"/>
              <a:t>of our training set as </a:t>
            </a:r>
            <a:r>
              <a:rPr lang="en-US" b="1" dirty="0"/>
              <a:t>validation set </a:t>
            </a:r>
            <a:r>
              <a:rPr lang="en-US" dirty="0"/>
              <a:t>to see the generalized performance at the end of each epoch.</a:t>
            </a:r>
          </a:p>
          <a:p>
            <a:pPr marL="342900" indent="-342900" algn="just">
              <a:buFont typeface="Wingdings" panose="05000000000000000000" pitchFamily="2" charset="2"/>
              <a:buChar char="§"/>
            </a:pPr>
            <a:r>
              <a:rPr lang="en-US" dirty="0"/>
              <a:t>A </a:t>
            </a:r>
            <a:r>
              <a:rPr lang="en-US" b="1" dirty="0"/>
              <a:t>batch size of 32 </a:t>
            </a:r>
            <a:r>
              <a:rPr lang="en-US" dirty="0"/>
              <a:t>is used in our model.</a:t>
            </a:r>
            <a:endParaRPr lang="en-IN" dirty="0"/>
          </a:p>
        </p:txBody>
      </p:sp>
      <p:pic>
        <p:nvPicPr>
          <p:cNvPr id="5" name="Picture 4">
            <a:extLst>
              <a:ext uri="{FF2B5EF4-FFF2-40B4-BE49-F238E27FC236}">
                <a16:creationId xmlns:a16="http://schemas.microsoft.com/office/drawing/2014/main" id="{8ECBD575-AD16-4494-B87B-E9F7745D783B}"/>
              </a:ext>
            </a:extLst>
          </p:cNvPr>
          <p:cNvPicPr>
            <a:picLocks noChangeAspect="1"/>
          </p:cNvPicPr>
          <p:nvPr/>
        </p:nvPicPr>
        <p:blipFill rotWithShape="1">
          <a:blip r:embed="rId2">
            <a:extLst>
              <a:ext uri="{28A0092B-C50C-407E-A947-70E740481C1C}">
                <a14:useLocalDpi xmlns:a14="http://schemas.microsoft.com/office/drawing/2010/main" val="0"/>
              </a:ext>
            </a:extLst>
          </a:blip>
          <a:srcRect l="11796" t="8611" r="29375" b="48056"/>
          <a:stretch/>
        </p:blipFill>
        <p:spPr>
          <a:xfrm>
            <a:off x="4824595" y="2247901"/>
            <a:ext cx="5243330" cy="2600324"/>
          </a:xfrm>
          <a:prstGeom prst="rect">
            <a:avLst/>
          </a:prstGeom>
        </p:spPr>
      </p:pic>
    </p:spTree>
    <p:extLst>
      <p:ext uri="{BB962C8B-B14F-4D97-AF65-F5344CB8AC3E}">
        <p14:creationId xmlns:p14="http://schemas.microsoft.com/office/powerpoint/2010/main" val="302332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4034-7E61-4371-8169-BFD423F6DCB8}"/>
              </a:ext>
            </a:extLst>
          </p:cNvPr>
          <p:cNvSpPr>
            <a:spLocks noGrp="1"/>
          </p:cNvSpPr>
          <p:nvPr>
            <p:ph type="title"/>
          </p:nvPr>
        </p:nvSpPr>
        <p:spPr>
          <a:xfrm>
            <a:off x="633383" y="2451903"/>
            <a:ext cx="9059009" cy="1067855"/>
          </a:xfrm>
        </p:spPr>
        <p:txBody>
          <a:bodyPr/>
          <a:lstStyle/>
          <a:p>
            <a:r>
              <a:rPr lang="en-US" dirty="0"/>
              <a:t>Data Understanding</a:t>
            </a:r>
            <a:endParaRPr lang="en-IN" dirty="0"/>
          </a:p>
        </p:txBody>
      </p:sp>
    </p:spTree>
    <p:extLst>
      <p:ext uri="{BB962C8B-B14F-4D97-AF65-F5344CB8AC3E}">
        <p14:creationId xmlns:p14="http://schemas.microsoft.com/office/powerpoint/2010/main" val="3318406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87523F0-8376-4352-BC93-C5CC10CFCA4E}"/>
              </a:ext>
            </a:extLst>
          </p:cNvPr>
          <p:cNvSpPr>
            <a:spLocks noGrp="1"/>
          </p:cNvSpPr>
          <p:nvPr>
            <p:ph type="title"/>
          </p:nvPr>
        </p:nvSpPr>
        <p:spPr>
          <a:xfrm>
            <a:off x="593725" y="422275"/>
            <a:ext cx="9059863" cy="1066800"/>
          </a:xfrm>
        </p:spPr>
        <p:txBody>
          <a:bodyPr>
            <a:normAutofit/>
          </a:bodyPr>
          <a:lstStyle/>
          <a:p>
            <a:pPr algn="l"/>
            <a:r>
              <a:rPr lang="en-US" sz="3600" dirty="0"/>
              <a:t>CNN-B Model Training (contd.)</a:t>
            </a:r>
            <a:endParaRPr lang="en-IN" sz="3600" dirty="0"/>
          </a:p>
        </p:txBody>
      </p:sp>
      <p:sp>
        <p:nvSpPr>
          <p:cNvPr id="11" name="TextBox 10">
            <a:extLst>
              <a:ext uri="{FF2B5EF4-FFF2-40B4-BE49-F238E27FC236}">
                <a16:creationId xmlns:a16="http://schemas.microsoft.com/office/drawing/2014/main" id="{B794B0D0-B9E2-48D2-84B1-160A1B854032}"/>
              </a:ext>
            </a:extLst>
          </p:cNvPr>
          <p:cNvSpPr txBox="1"/>
          <p:nvPr/>
        </p:nvSpPr>
        <p:spPr>
          <a:xfrm>
            <a:off x="1186535" y="4223208"/>
            <a:ext cx="7993930" cy="1554272"/>
          </a:xfrm>
          <a:prstGeom prst="rect">
            <a:avLst/>
          </a:prstGeom>
          <a:noFill/>
        </p:spPr>
        <p:txBody>
          <a:bodyPr wrap="square" rtlCol="0">
            <a:spAutoFit/>
          </a:bodyPr>
          <a:lstStyle/>
          <a:p>
            <a:pPr marL="285750" indent="-285750">
              <a:buFont typeface="Wingdings" panose="05000000000000000000" pitchFamily="2" charset="2"/>
              <a:buChar char="§"/>
            </a:pPr>
            <a:r>
              <a:rPr lang="en-US" sz="1900" dirty="0">
                <a:latin typeface="+mj-lt"/>
              </a:rPr>
              <a:t>We trained the model for </a:t>
            </a:r>
            <a:r>
              <a:rPr lang="en-US" sz="1900" b="1" dirty="0">
                <a:latin typeface="+mj-lt"/>
              </a:rPr>
              <a:t>8 epochs</a:t>
            </a:r>
            <a:r>
              <a:rPr lang="en-US" sz="1900" dirty="0">
                <a:latin typeface="+mj-lt"/>
              </a:rPr>
              <a:t>.</a:t>
            </a:r>
          </a:p>
          <a:p>
            <a:pPr marL="285750" indent="-285750">
              <a:buFont typeface="Wingdings" panose="05000000000000000000" pitchFamily="2" charset="2"/>
              <a:buChar char="§"/>
            </a:pPr>
            <a:r>
              <a:rPr lang="en-US" sz="1900" dirty="0">
                <a:latin typeface="+mj-lt"/>
              </a:rPr>
              <a:t>The both the training and validation accuracy improved drastically.</a:t>
            </a:r>
          </a:p>
          <a:p>
            <a:pPr marL="285750" indent="-285750">
              <a:buFont typeface="Wingdings" panose="05000000000000000000" pitchFamily="2" charset="2"/>
              <a:buChar char="§"/>
            </a:pPr>
            <a:r>
              <a:rPr lang="en-US" sz="1900" b="1" dirty="0">
                <a:latin typeface="+mj-lt"/>
              </a:rPr>
              <a:t>Initial training accuracy: 0.3400</a:t>
            </a:r>
          </a:p>
          <a:p>
            <a:pPr marL="285750" indent="-285750">
              <a:buFont typeface="Wingdings" panose="05000000000000000000" pitchFamily="2" charset="2"/>
              <a:buChar char="§"/>
            </a:pPr>
            <a:r>
              <a:rPr lang="en-US" sz="1900" b="1" dirty="0">
                <a:latin typeface="+mj-lt"/>
              </a:rPr>
              <a:t>Final training accuracy: 0.9049</a:t>
            </a:r>
          </a:p>
          <a:p>
            <a:endParaRPr lang="en-US" sz="1900" dirty="0">
              <a:latin typeface="+mj-lt"/>
            </a:endParaRPr>
          </a:p>
        </p:txBody>
      </p:sp>
      <p:pic>
        <p:nvPicPr>
          <p:cNvPr id="4" name="Content Placeholder 3">
            <a:extLst>
              <a:ext uri="{FF2B5EF4-FFF2-40B4-BE49-F238E27FC236}">
                <a16:creationId xmlns:a16="http://schemas.microsoft.com/office/drawing/2014/main" id="{7300858D-E02D-4C68-A2CA-6B301EB271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111" t="51435" r="19954" b="4681"/>
          <a:stretch/>
        </p:blipFill>
        <p:spPr>
          <a:xfrm>
            <a:off x="1186535" y="1409700"/>
            <a:ext cx="7581900" cy="2638425"/>
          </a:xfrm>
        </p:spPr>
      </p:pic>
      <p:sp>
        <p:nvSpPr>
          <p:cNvPr id="5" name="Rectangle 4">
            <a:extLst>
              <a:ext uri="{FF2B5EF4-FFF2-40B4-BE49-F238E27FC236}">
                <a16:creationId xmlns:a16="http://schemas.microsoft.com/office/drawing/2014/main" id="{6ACD184B-5C35-4D64-887F-2EA72EEC0EBD}"/>
              </a:ext>
            </a:extLst>
          </p:cNvPr>
          <p:cNvSpPr/>
          <p:nvPr/>
        </p:nvSpPr>
        <p:spPr>
          <a:xfrm>
            <a:off x="5934075" y="1971675"/>
            <a:ext cx="666750" cy="1962150"/>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0727457-0794-4F70-977C-2E78821A1AC6}"/>
              </a:ext>
            </a:extLst>
          </p:cNvPr>
          <p:cNvSpPr/>
          <p:nvPr/>
        </p:nvSpPr>
        <p:spPr>
          <a:xfrm>
            <a:off x="7734299" y="1971675"/>
            <a:ext cx="923925" cy="1962150"/>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8880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BE8EA-FFB9-412F-A243-C24E952DD254}"/>
              </a:ext>
            </a:extLst>
          </p:cNvPr>
          <p:cNvSpPr>
            <a:spLocks noGrp="1"/>
          </p:cNvSpPr>
          <p:nvPr>
            <p:ph idx="1"/>
          </p:nvPr>
        </p:nvSpPr>
        <p:spPr>
          <a:xfrm>
            <a:off x="723079" y="2061753"/>
            <a:ext cx="4666269" cy="2734493"/>
          </a:xfrm>
        </p:spPr>
        <p:txBody>
          <a:bodyPr/>
          <a:lstStyle/>
          <a:p>
            <a:pPr marL="342900" indent="-342900" algn="just">
              <a:buFont typeface="Wingdings" panose="05000000000000000000" pitchFamily="2" charset="2"/>
              <a:buChar char="§"/>
            </a:pPr>
            <a:r>
              <a:rPr lang="en-US" dirty="0"/>
              <a:t>The plots show the </a:t>
            </a:r>
            <a:r>
              <a:rPr lang="en-US" b="1" dirty="0"/>
              <a:t>variation of accuracy and the loss function </a:t>
            </a:r>
            <a:r>
              <a:rPr lang="en-US" dirty="0"/>
              <a:t>with each epoch for the </a:t>
            </a:r>
            <a:r>
              <a:rPr lang="en-US" b="1" dirty="0">
                <a:solidFill>
                  <a:schemeClr val="tx2">
                    <a:lumMod val="60000"/>
                    <a:lumOff val="40000"/>
                  </a:schemeClr>
                </a:solidFill>
              </a:rPr>
              <a:t>training</a:t>
            </a:r>
            <a:r>
              <a:rPr lang="en-US" dirty="0"/>
              <a:t> and the </a:t>
            </a:r>
            <a:r>
              <a:rPr lang="en-US" b="1" dirty="0">
                <a:solidFill>
                  <a:schemeClr val="accent6">
                    <a:lumMod val="75000"/>
                  </a:schemeClr>
                </a:solidFill>
              </a:rPr>
              <a:t>validation</a:t>
            </a:r>
            <a:r>
              <a:rPr lang="en-US" dirty="0"/>
              <a:t> set.</a:t>
            </a:r>
          </a:p>
          <a:p>
            <a:pPr marL="342900" indent="-342900" algn="just">
              <a:buFont typeface="Wingdings" panose="05000000000000000000" pitchFamily="2" charset="2"/>
              <a:buChar char="§"/>
            </a:pPr>
            <a:r>
              <a:rPr lang="en-US" dirty="0"/>
              <a:t>The plots clearly show that the model performs very well on the validation set and thus has a </a:t>
            </a:r>
            <a:r>
              <a:rPr lang="en-US" b="1" dirty="0"/>
              <a:t>higher generalization (test) accuracy</a:t>
            </a:r>
            <a:r>
              <a:rPr lang="en-US" dirty="0"/>
              <a:t> and </a:t>
            </a:r>
            <a:r>
              <a:rPr lang="en-US" b="1" dirty="0"/>
              <a:t>lower generalization loss</a:t>
            </a:r>
            <a:r>
              <a:rPr lang="en-US" dirty="0"/>
              <a:t> . This is exactly what we want.</a:t>
            </a:r>
            <a:endParaRPr lang="en-IN" dirty="0"/>
          </a:p>
        </p:txBody>
      </p:sp>
      <p:sp>
        <p:nvSpPr>
          <p:cNvPr id="4" name="Title 1">
            <a:extLst>
              <a:ext uri="{FF2B5EF4-FFF2-40B4-BE49-F238E27FC236}">
                <a16:creationId xmlns:a16="http://schemas.microsoft.com/office/drawing/2014/main" id="{8E67A49A-3363-4104-BAD6-D74DAA4A5344}"/>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CNN-B Model Training (contd.)</a:t>
            </a:r>
            <a:endParaRPr lang="en-IN" sz="3600" dirty="0"/>
          </a:p>
        </p:txBody>
      </p:sp>
      <p:pic>
        <p:nvPicPr>
          <p:cNvPr id="5" name="Picture 4">
            <a:extLst>
              <a:ext uri="{FF2B5EF4-FFF2-40B4-BE49-F238E27FC236}">
                <a16:creationId xmlns:a16="http://schemas.microsoft.com/office/drawing/2014/main" id="{80C692CE-0247-4629-8545-820522163657}"/>
              </a:ext>
            </a:extLst>
          </p:cNvPr>
          <p:cNvPicPr>
            <a:picLocks noChangeAspect="1"/>
          </p:cNvPicPr>
          <p:nvPr/>
        </p:nvPicPr>
        <p:blipFill rotWithShape="1">
          <a:blip r:embed="rId2">
            <a:extLst>
              <a:ext uri="{28A0092B-C50C-407E-A947-70E740481C1C}">
                <a14:useLocalDpi xmlns:a14="http://schemas.microsoft.com/office/drawing/2010/main" val="0"/>
              </a:ext>
            </a:extLst>
          </a:blip>
          <a:srcRect l="20820" t="8611" r="52891" b="6158"/>
          <a:stretch/>
        </p:blipFill>
        <p:spPr>
          <a:xfrm>
            <a:off x="6381750" y="142875"/>
            <a:ext cx="3626068" cy="6282727"/>
          </a:xfrm>
          <a:prstGeom prst="rect">
            <a:avLst/>
          </a:prstGeom>
        </p:spPr>
      </p:pic>
    </p:spTree>
    <p:extLst>
      <p:ext uri="{BB962C8B-B14F-4D97-AF65-F5344CB8AC3E}">
        <p14:creationId xmlns:p14="http://schemas.microsoft.com/office/powerpoint/2010/main" val="1087350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310A6-43FB-4623-AF34-C2C5B10F4CFB}"/>
              </a:ext>
            </a:extLst>
          </p:cNvPr>
          <p:cNvSpPr>
            <a:spLocks noGrp="1"/>
          </p:cNvSpPr>
          <p:nvPr>
            <p:ph idx="1"/>
          </p:nvPr>
        </p:nvSpPr>
        <p:spPr>
          <a:xfrm>
            <a:off x="389543" y="1489075"/>
            <a:ext cx="3887818" cy="4129406"/>
          </a:xfrm>
        </p:spPr>
        <p:txBody>
          <a:bodyPr/>
          <a:lstStyle/>
          <a:p>
            <a:pPr algn="just"/>
            <a:r>
              <a:rPr lang="en-US" dirty="0"/>
              <a:t>We evaluate our model on the </a:t>
            </a:r>
            <a:r>
              <a:rPr lang="en-US" b="1" dirty="0"/>
              <a:t>30% test set </a:t>
            </a:r>
            <a:r>
              <a:rPr lang="en-US" dirty="0"/>
              <a:t>that was split in the beginning. We used the following evaluation metrics:</a:t>
            </a:r>
          </a:p>
          <a:p>
            <a:pPr marL="342900" indent="-342900" algn="just">
              <a:buFont typeface="Wingdings" panose="05000000000000000000" pitchFamily="2" charset="2"/>
              <a:buChar char="§"/>
            </a:pPr>
            <a:r>
              <a:rPr lang="en-US" b="1" dirty="0"/>
              <a:t>Test Set Accuracy</a:t>
            </a:r>
          </a:p>
          <a:p>
            <a:pPr marL="342900" indent="-342900" algn="just">
              <a:buFont typeface="Wingdings" panose="05000000000000000000" pitchFamily="2" charset="2"/>
              <a:buChar char="§"/>
            </a:pPr>
            <a:r>
              <a:rPr lang="en-US" b="1" dirty="0"/>
              <a:t>Confusion Matrix</a:t>
            </a:r>
          </a:p>
          <a:p>
            <a:pPr marL="342900" indent="-342900" algn="just">
              <a:buFont typeface="Wingdings" panose="05000000000000000000" pitchFamily="2" charset="2"/>
              <a:buChar char="§"/>
            </a:pPr>
            <a:r>
              <a:rPr lang="en-US" b="1" dirty="0"/>
              <a:t>Precision, Recall, F1 Score</a:t>
            </a:r>
          </a:p>
          <a:p>
            <a:pPr marL="342900" indent="-342900" algn="just">
              <a:buFont typeface="Wingdings" panose="05000000000000000000" pitchFamily="2" charset="2"/>
              <a:buChar char="§"/>
            </a:pPr>
            <a:r>
              <a:rPr lang="en-US" b="1" dirty="0"/>
              <a:t>Area Under the ROC Curve</a:t>
            </a:r>
          </a:p>
          <a:p>
            <a:pPr algn="just"/>
            <a:endParaRPr lang="en-US" b="1" dirty="0"/>
          </a:p>
          <a:p>
            <a:pPr algn="just"/>
            <a:r>
              <a:rPr lang="en-US" b="1" u="sng" dirty="0"/>
              <a:t>A</a:t>
            </a:r>
            <a:r>
              <a:rPr lang="en-IN" b="1" u="sng" dirty="0"/>
              <a:t>CCURACY:</a:t>
            </a:r>
            <a:r>
              <a:rPr lang="en-IN" b="1" dirty="0"/>
              <a:t> </a:t>
            </a:r>
            <a:r>
              <a:rPr lang="en-IN" dirty="0"/>
              <a:t>We got a 91.88% on the test set. (shown)</a:t>
            </a:r>
            <a:endParaRPr lang="en-IN" b="1" u="sng" dirty="0"/>
          </a:p>
        </p:txBody>
      </p:sp>
      <p:sp>
        <p:nvSpPr>
          <p:cNvPr id="4" name="Title 1">
            <a:extLst>
              <a:ext uri="{FF2B5EF4-FFF2-40B4-BE49-F238E27FC236}">
                <a16:creationId xmlns:a16="http://schemas.microsoft.com/office/drawing/2014/main" id="{37B00DBE-D5BA-40A1-9C9F-F4F60DADE2E4}"/>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CNN-B Model Evaluation</a:t>
            </a:r>
            <a:endParaRPr lang="en-IN" sz="3600" dirty="0"/>
          </a:p>
        </p:txBody>
      </p:sp>
      <p:pic>
        <p:nvPicPr>
          <p:cNvPr id="5" name="Picture 4">
            <a:extLst>
              <a:ext uri="{FF2B5EF4-FFF2-40B4-BE49-F238E27FC236}">
                <a16:creationId xmlns:a16="http://schemas.microsoft.com/office/drawing/2014/main" id="{824157D2-2EFB-4417-BDEC-21138D874077}"/>
              </a:ext>
            </a:extLst>
          </p:cNvPr>
          <p:cNvPicPr>
            <a:picLocks noChangeAspect="1"/>
          </p:cNvPicPr>
          <p:nvPr/>
        </p:nvPicPr>
        <p:blipFill rotWithShape="1">
          <a:blip r:embed="rId2">
            <a:extLst>
              <a:ext uri="{28A0092B-C50C-407E-A947-70E740481C1C}">
                <a14:useLocalDpi xmlns:a14="http://schemas.microsoft.com/office/drawing/2010/main" val="0"/>
              </a:ext>
            </a:extLst>
          </a:blip>
          <a:srcRect l="20000" t="11112" r="41797" b="66527"/>
          <a:stretch/>
        </p:blipFill>
        <p:spPr>
          <a:xfrm>
            <a:off x="3958205" y="2438876"/>
            <a:ext cx="6014539" cy="1980247"/>
          </a:xfrm>
          <a:prstGeom prst="rect">
            <a:avLst/>
          </a:prstGeom>
        </p:spPr>
      </p:pic>
      <p:sp>
        <p:nvSpPr>
          <p:cNvPr id="6" name="Rectangle 5">
            <a:extLst>
              <a:ext uri="{FF2B5EF4-FFF2-40B4-BE49-F238E27FC236}">
                <a16:creationId xmlns:a16="http://schemas.microsoft.com/office/drawing/2014/main" id="{E0D1C2A1-60CC-4C26-8CC9-FD6A6F61FE32}"/>
              </a:ext>
            </a:extLst>
          </p:cNvPr>
          <p:cNvSpPr/>
          <p:nvPr/>
        </p:nvSpPr>
        <p:spPr>
          <a:xfrm>
            <a:off x="4476750" y="3695700"/>
            <a:ext cx="1133475" cy="523875"/>
          </a:xfrm>
          <a:prstGeom prst="rect">
            <a:avLst/>
          </a:prstGeom>
          <a:solidFill>
            <a:srgbClr val="FFFF00">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0517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AE68C-463E-4345-8EC0-F2E069C0336F}"/>
              </a:ext>
            </a:extLst>
          </p:cNvPr>
          <p:cNvSpPr>
            <a:spLocks noGrp="1"/>
          </p:cNvSpPr>
          <p:nvPr>
            <p:ph idx="1"/>
          </p:nvPr>
        </p:nvSpPr>
        <p:spPr>
          <a:xfrm>
            <a:off x="593725" y="1362269"/>
            <a:ext cx="9019536" cy="961053"/>
          </a:xfrm>
        </p:spPr>
        <p:txBody>
          <a:bodyPr/>
          <a:lstStyle/>
          <a:p>
            <a:pPr algn="just"/>
            <a:r>
              <a:rPr lang="en-US" b="1" u="sng" dirty="0"/>
              <a:t>CONFUSION MATRIX: </a:t>
            </a:r>
            <a:r>
              <a:rPr lang="en-US" dirty="0"/>
              <a:t>The script and the confusion matrix are as below. As is evident from the diagonal entries of the matrix, most of the predictions done by the model are correct.</a:t>
            </a:r>
            <a:endParaRPr lang="en-IN" b="1" u="sng" dirty="0"/>
          </a:p>
        </p:txBody>
      </p:sp>
      <p:sp>
        <p:nvSpPr>
          <p:cNvPr id="4" name="Title 1">
            <a:extLst>
              <a:ext uri="{FF2B5EF4-FFF2-40B4-BE49-F238E27FC236}">
                <a16:creationId xmlns:a16="http://schemas.microsoft.com/office/drawing/2014/main" id="{26399CDE-4B43-45AF-AD24-58C6FF8263EA}"/>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CNN-B Model Evaluation (contd.)</a:t>
            </a:r>
            <a:endParaRPr lang="en-IN" sz="3600" dirty="0"/>
          </a:p>
        </p:txBody>
      </p:sp>
      <p:pic>
        <p:nvPicPr>
          <p:cNvPr id="6" name="Picture 5">
            <a:extLst>
              <a:ext uri="{FF2B5EF4-FFF2-40B4-BE49-F238E27FC236}">
                <a16:creationId xmlns:a16="http://schemas.microsoft.com/office/drawing/2014/main" id="{7E7D592E-B58B-4DF1-AAAF-E0B04E01C120}"/>
              </a:ext>
            </a:extLst>
          </p:cNvPr>
          <p:cNvPicPr>
            <a:picLocks noChangeAspect="1"/>
          </p:cNvPicPr>
          <p:nvPr/>
        </p:nvPicPr>
        <p:blipFill rotWithShape="1">
          <a:blip r:embed="rId2">
            <a:extLst>
              <a:ext uri="{28A0092B-C50C-407E-A947-70E740481C1C}">
                <a14:useLocalDpi xmlns:a14="http://schemas.microsoft.com/office/drawing/2010/main" val="0"/>
              </a:ext>
            </a:extLst>
          </a:blip>
          <a:srcRect l="8193" t="11720" r="45213" b="8424"/>
          <a:stretch/>
        </p:blipFill>
        <p:spPr>
          <a:xfrm>
            <a:off x="334542" y="2272337"/>
            <a:ext cx="4328809" cy="4173166"/>
          </a:xfrm>
          <a:prstGeom prst="rect">
            <a:avLst/>
          </a:prstGeom>
        </p:spPr>
      </p:pic>
      <p:pic>
        <p:nvPicPr>
          <p:cNvPr id="5" name="Picture 4">
            <a:extLst>
              <a:ext uri="{FF2B5EF4-FFF2-40B4-BE49-F238E27FC236}">
                <a16:creationId xmlns:a16="http://schemas.microsoft.com/office/drawing/2014/main" id="{FE5DCE33-3C38-4C1E-B9CD-8E7832855B3C}"/>
              </a:ext>
            </a:extLst>
          </p:cNvPr>
          <p:cNvPicPr>
            <a:picLocks noChangeAspect="1"/>
          </p:cNvPicPr>
          <p:nvPr/>
        </p:nvPicPr>
        <p:blipFill rotWithShape="1">
          <a:blip r:embed="rId3">
            <a:extLst>
              <a:ext uri="{28A0092B-C50C-407E-A947-70E740481C1C}">
                <a14:useLocalDpi xmlns:a14="http://schemas.microsoft.com/office/drawing/2010/main" val="0"/>
              </a:ext>
            </a:extLst>
          </a:blip>
          <a:srcRect l="16406" t="14583" r="37188" b="7361"/>
          <a:stretch/>
        </p:blipFill>
        <p:spPr>
          <a:xfrm>
            <a:off x="5323259" y="2272337"/>
            <a:ext cx="4410784" cy="4173166"/>
          </a:xfrm>
          <a:prstGeom prst="rect">
            <a:avLst/>
          </a:prstGeom>
        </p:spPr>
      </p:pic>
    </p:spTree>
    <p:extLst>
      <p:ext uri="{BB962C8B-B14F-4D97-AF65-F5344CB8AC3E}">
        <p14:creationId xmlns:p14="http://schemas.microsoft.com/office/powerpoint/2010/main" val="2815454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461A14-91A5-4345-924A-D4DB791CC2CD}"/>
              </a:ext>
            </a:extLst>
          </p:cNvPr>
          <p:cNvSpPr>
            <a:spLocks noGrp="1"/>
          </p:cNvSpPr>
          <p:nvPr>
            <p:ph idx="1"/>
          </p:nvPr>
        </p:nvSpPr>
        <p:spPr>
          <a:xfrm>
            <a:off x="593725" y="1568124"/>
            <a:ext cx="8979878" cy="1693236"/>
          </a:xfrm>
        </p:spPr>
        <p:txBody>
          <a:bodyPr>
            <a:noAutofit/>
          </a:bodyPr>
          <a:lstStyle/>
          <a:p>
            <a:pPr algn="just"/>
            <a:r>
              <a:rPr lang="en-US" b="1" u="sng" dirty="0"/>
              <a:t>CLASSIFICATION REPORT: </a:t>
            </a:r>
            <a:r>
              <a:rPr lang="en-US" dirty="0"/>
              <a:t> For further insights about the model performance, we also found the precision, recall and F1 score for each target class. The script and the model performance as per the metrics is shown below. The model performs pretty good as per the report </a:t>
            </a:r>
            <a:r>
              <a:rPr lang="en-US" dirty="0">
                <a:sym typeface="Wingdings" panose="05000000000000000000" pitchFamily="2" charset="2"/>
              </a:rPr>
              <a:t>. Average stats:</a:t>
            </a:r>
            <a:endParaRPr lang="en-US" b="1" u="sng" dirty="0">
              <a:sym typeface="Wingdings" panose="05000000000000000000" pitchFamily="2" charset="2"/>
            </a:endParaRPr>
          </a:p>
          <a:p>
            <a:pPr marL="342900" indent="-342900" algn="just">
              <a:buFont typeface="Wingdings" panose="05000000000000000000" pitchFamily="2" charset="2"/>
              <a:buChar char="§"/>
            </a:pPr>
            <a:r>
              <a:rPr lang="en-US" sz="1600" b="1" dirty="0">
                <a:sym typeface="Wingdings" panose="05000000000000000000" pitchFamily="2" charset="2"/>
              </a:rPr>
              <a:t>Precision: 0.92    </a:t>
            </a:r>
          </a:p>
          <a:p>
            <a:pPr marL="342900" indent="-342900" algn="just">
              <a:buFont typeface="Wingdings" panose="05000000000000000000" pitchFamily="2" charset="2"/>
              <a:buChar char="§"/>
            </a:pPr>
            <a:r>
              <a:rPr lang="en-US" sz="1600" b="1" dirty="0">
                <a:sym typeface="Wingdings" panose="05000000000000000000" pitchFamily="2" charset="2"/>
              </a:rPr>
              <a:t>Recall: 0.92   </a:t>
            </a:r>
          </a:p>
          <a:p>
            <a:pPr marL="342900" indent="-342900" algn="just">
              <a:buFont typeface="Wingdings" panose="05000000000000000000" pitchFamily="2" charset="2"/>
              <a:buChar char="§"/>
            </a:pPr>
            <a:r>
              <a:rPr lang="en-US" sz="1600" b="1" dirty="0">
                <a:sym typeface="Wingdings" panose="05000000000000000000" pitchFamily="2" charset="2"/>
              </a:rPr>
              <a:t>F1 Score: 0.92</a:t>
            </a:r>
            <a:endParaRPr lang="en-IN" sz="1600" b="1" dirty="0"/>
          </a:p>
        </p:txBody>
      </p:sp>
      <p:sp>
        <p:nvSpPr>
          <p:cNvPr id="4" name="Title 1">
            <a:extLst>
              <a:ext uri="{FF2B5EF4-FFF2-40B4-BE49-F238E27FC236}">
                <a16:creationId xmlns:a16="http://schemas.microsoft.com/office/drawing/2014/main" id="{5F83E6E4-CBA7-4C6B-B89F-D74E6198B986}"/>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CNN-B Model Evaluation (contd.)</a:t>
            </a:r>
            <a:endParaRPr lang="en-IN" sz="3600" dirty="0"/>
          </a:p>
        </p:txBody>
      </p:sp>
      <p:pic>
        <p:nvPicPr>
          <p:cNvPr id="10" name="Picture 9">
            <a:extLst>
              <a:ext uri="{FF2B5EF4-FFF2-40B4-BE49-F238E27FC236}">
                <a16:creationId xmlns:a16="http://schemas.microsoft.com/office/drawing/2014/main" id="{F3BDE3F4-B561-47FF-96E6-FAF2E6ABC08E}"/>
              </a:ext>
            </a:extLst>
          </p:cNvPr>
          <p:cNvPicPr>
            <a:picLocks noChangeAspect="1"/>
          </p:cNvPicPr>
          <p:nvPr/>
        </p:nvPicPr>
        <p:blipFill rotWithShape="1">
          <a:blip r:embed="rId2">
            <a:extLst>
              <a:ext uri="{28A0092B-C50C-407E-A947-70E740481C1C}">
                <a14:useLocalDpi xmlns:a14="http://schemas.microsoft.com/office/drawing/2010/main" val="0"/>
              </a:ext>
            </a:extLst>
          </a:blip>
          <a:srcRect l="781" t="42083" r="7812" b="16389"/>
          <a:stretch/>
        </p:blipFill>
        <p:spPr>
          <a:xfrm>
            <a:off x="166516" y="3800475"/>
            <a:ext cx="9914279" cy="2533650"/>
          </a:xfrm>
          <a:prstGeom prst="rect">
            <a:avLst/>
          </a:prstGeom>
        </p:spPr>
      </p:pic>
      <p:sp>
        <p:nvSpPr>
          <p:cNvPr id="7" name="Rectangle 6">
            <a:extLst>
              <a:ext uri="{FF2B5EF4-FFF2-40B4-BE49-F238E27FC236}">
                <a16:creationId xmlns:a16="http://schemas.microsoft.com/office/drawing/2014/main" id="{92DA8F9C-B478-4EA4-A8AD-5FB3DADD95F7}"/>
              </a:ext>
            </a:extLst>
          </p:cNvPr>
          <p:cNvSpPr/>
          <p:nvPr/>
        </p:nvSpPr>
        <p:spPr>
          <a:xfrm>
            <a:off x="1303655" y="6071870"/>
            <a:ext cx="2814320" cy="172720"/>
          </a:xfrm>
          <a:prstGeom prst="rect">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1810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71E3-EF66-4645-B89C-AA5A1655D1B0}"/>
              </a:ext>
            </a:extLst>
          </p:cNvPr>
          <p:cNvSpPr>
            <a:spLocks noGrp="1"/>
          </p:cNvSpPr>
          <p:nvPr>
            <p:ph type="title"/>
          </p:nvPr>
        </p:nvSpPr>
        <p:spPr>
          <a:xfrm>
            <a:off x="513612" y="2361145"/>
            <a:ext cx="9059009" cy="1067855"/>
          </a:xfrm>
        </p:spPr>
        <p:txBody>
          <a:bodyPr>
            <a:normAutofit/>
          </a:bodyPr>
          <a:lstStyle/>
          <a:p>
            <a:r>
              <a:rPr lang="en-US" sz="6600" dirty="0"/>
              <a:t>Long Short Term Memory</a:t>
            </a:r>
            <a:endParaRPr lang="en-IN" dirty="0"/>
          </a:p>
        </p:txBody>
      </p:sp>
    </p:spTree>
    <p:extLst>
      <p:ext uri="{BB962C8B-B14F-4D97-AF65-F5344CB8AC3E}">
        <p14:creationId xmlns:p14="http://schemas.microsoft.com/office/powerpoint/2010/main" val="38604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6840-D632-407A-ADA9-FB43A29F9634}"/>
              </a:ext>
            </a:extLst>
          </p:cNvPr>
          <p:cNvSpPr>
            <a:spLocks noGrp="1"/>
          </p:cNvSpPr>
          <p:nvPr>
            <p:ph type="title"/>
          </p:nvPr>
        </p:nvSpPr>
        <p:spPr>
          <a:xfrm>
            <a:off x="554251" y="210565"/>
            <a:ext cx="9059009" cy="1067855"/>
          </a:xfrm>
        </p:spPr>
        <p:txBody>
          <a:bodyPr>
            <a:normAutofit/>
          </a:bodyPr>
          <a:lstStyle/>
          <a:p>
            <a:pPr algn="l"/>
            <a:r>
              <a:rPr lang="en-US" sz="4000" dirty="0"/>
              <a:t>LSTM</a:t>
            </a:r>
            <a:endParaRPr lang="en-IN" sz="4000" dirty="0"/>
          </a:p>
        </p:txBody>
      </p:sp>
      <p:sp>
        <p:nvSpPr>
          <p:cNvPr id="3" name="Content Placeholder 2">
            <a:extLst>
              <a:ext uri="{FF2B5EF4-FFF2-40B4-BE49-F238E27FC236}">
                <a16:creationId xmlns:a16="http://schemas.microsoft.com/office/drawing/2014/main" id="{77F6EE9B-7E8E-4BBC-98F0-030882B7CA3B}"/>
              </a:ext>
            </a:extLst>
          </p:cNvPr>
          <p:cNvSpPr>
            <a:spLocks noGrp="1"/>
          </p:cNvSpPr>
          <p:nvPr>
            <p:ph idx="1"/>
          </p:nvPr>
        </p:nvSpPr>
        <p:spPr>
          <a:xfrm>
            <a:off x="554252" y="1039091"/>
            <a:ext cx="9059009" cy="5164282"/>
          </a:xfrm>
        </p:spPr>
        <p:txBody>
          <a:bodyPr>
            <a:normAutofit fontScale="92500" lnSpcReduction="10000"/>
          </a:bodyPr>
          <a:lstStyle/>
          <a:p>
            <a:pPr marL="342900" indent="-342900" algn="just">
              <a:buFont typeface="Wingdings" panose="05000000000000000000" pitchFamily="2" charset="2"/>
              <a:buChar char="§"/>
            </a:pPr>
            <a:r>
              <a:rPr lang="en-US" dirty="0"/>
              <a:t>Although LSTMs are mainly used for time series and sequence data, the architecture seemed to perform unbelievably well on the image classification problem at hand.</a:t>
            </a:r>
          </a:p>
          <a:p>
            <a:pPr marL="342900" indent="-342900" algn="just">
              <a:buFont typeface="Wingdings" panose="05000000000000000000" pitchFamily="2" charset="2"/>
              <a:buChar char="§"/>
            </a:pPr>
            <a:r>
              <a:rPr lang="en-US" dirty="0"/>
              <a:t>For this model, we took the </a:t>
            </a:r>
            <a:r>
              <a:rPr lang="en-US" b="1" dirty="0"/>
              <a:t>preprocessed images</a:t>
            </a:r>
            <a:r>
              <a:rPr lang="en-US" dirty="0"/>
              <a:t>, as returned by the </a:t>
            </a:r>
            <a:r>
              <a:rPr lang="en-US" b="1" dirty="0"/>
              <a:t>VGG16 model</a:t>
            </a:r>
            <a:r>
              <a:rPr lang="en-US" dirty="0"/>
              <a:t>, pre trained on ImageNet. The output of the model, </a:t>
            </a:r>
            <a:r>
              <a:rPr lang="en-US" b="1" dirty="0"/>
              <a:t>without flattening </a:t>
            </a:r>
            <a:r>
              <a:rPr lang="en-US" dirty="0"/>
              <a:t>is of the shape </a:t>
            </a:r>
          </a:p>
          <a:p>
            <a:pPr algn="just"/>
            <a:r>
              <a:rPr lang="en-US" dirty="0"/>
              <a:t>       </a:t>
            </a:r>
            <a:r>
              <a:rPr lang="en-US" b="1" dirty="0"/>
              <a:t>(3, 3, 512). </a:t>
            </a:r>
          </a:p>
          <a:p>
            <a:pPr marL="342900" indent="-342900" algn="just">
              <a:buFont typeface="Wingdings" panose="05000000000000000000" pitchFamily="2" charset="2"/>
              <a:buChar char="§"/>
            </a:pPr>
            <a:r>
              <a:rPr lang="en-US" dirty="0"/>
              <a:t>For passing the data to the model, we reshaped our images in a </a:t>
            </a:r>
            <a:r>
              <a:rPr lang="en-US" b="1" dirty="0"/>
              <a:t>2D sequence form</a:t>
            </a:r>
            <a:r>
              <a:rPr lang="en-US" dirty="0"/>
              <a:t>. We </a:t>
            </a:r>
            <a:r>
              <a:rPr lang="en-US" b="1" dirty="0"/>
              <a:t>reshaped</a:t>
            </a:r>
            <a:r>
              <a:rPr lang="en-US" dirty="0"/>
              <a:t> our </a:t>
            </a:r>
            <a:r>
              <a:rPr lang="en-US" b="1" dirty="0"/>
              <a:t>preprocessed feature maps </a:t>
            </a:r>
            <a:r>
              <a:rPr lang="en-US" dirty="0"/>
              <a:t>as returned by the deep conv. net to </a:t>
            </a:r>
            <a:r>
              <a:rPr lang="en-US" b="1" dirty="0"/>
              <a:t>(9, 512).</a:t>
            </a:r>
          </a:p>
          <a:p>
            <a:pPr marL="342900" indent="-342900" algn="just">
              <a:buFont typeface="Wingdings" panose="05000000000000000000" pitchFamily="2" charset="2"/>
              <a:buChar char="§"/>
            </a:pPr>
            <a:r>
              <a:rPr lang="en-US" dirty="0"/>
              <a:t>These reshaped feature maps were input to the LSTM layer. Each of the 9 rows formed 1 sequence for the layer. </a:t>
            </a:r>
          </a:p>
          <a:p>
            <a:pPr marL="342900" indent="-342900" algn="just">
              <a:buFont typeface="Wingdings" panose="05000000000000000000" pitchFamily="2" charset="2"/>
              <a:buChar char="§"/>
            </a:pPr>
            <a:r>
              <a:rPr lang="en-US" dirty="0"/>
              <a:t>The intuition can be thought of as this way: Since when an image loads, it loads from top to bottom; first the top row pixels load, then next row and so on.</a:t>
            </a:r>
          </a:p>
          <a:p>
            <a:pPr marL="342900" indent="-342900" algn="just">
              <a:buFont typeface="Wingdings" panose="05000000000000000000" pitchFamily="2" charset="2"/>
              <a:buChar char="§"/>
            </a:pPr>
            <a:r>
              <a:rPr lang="en-US" dirty="0"/>
              <a:t>The LSTM model gets 1 row of the feature map as input at a time, which it remembers using its hidden cells until it has seen the whole feature map, after which it makes classification prediction.</a:t>
            </a:r>
          </a:p>
          <a:p>
            <a:pPr marL="342900" indent="-342900" algn="just">
              <a:buFont typeface="Wingdings" panose="05000000000000000000" pitchFamily="2" charset="2"/>
              <a:buChar char="§"/>
            </a:pPr>
            <a:r>
              <a:rPr lang="en-US" dirty="0"/>
              <a:t>The model performs really well and takes comparatively very less time for training.</a:t>
            </a:r>
            <a:endParaRPr lang="en-IN" dirty="0"/>
          </a:p>
          <a:p>
            <a:pPr marL="342900" indent="-342900" algn="just">
              <a:buFont typeface="Wingdings" panose="05000000000000000000" pitchFamily="2" charset="2"/>
              <a:buChar char="§"/>
            </a:pPr>
            <a:r>
              <a:rPr lang="en-US" dirty="0"/>
              <a:t>Each epoch took </a:t>
            </a:r>
            <a:r>
              <a:rPr lang="en-US" b="1" dirty="0"/>
              <a:t>~10sec </a:t>
            </a:r>
            <a:r>
              <a:rPr lang="en-US" dirty="0"/>
              <a:t>with around 15000 data points, which is very less as compared to the large training time of VGG16 because of its deep structure.</a:t>
            </a:r>
          </a:p>
        </p:txBody>
      </p:sp>
    </p:spTree>
    <p:extLst>
      <p:ext uri="{BB962C8B-B14F-4D97-AF65-F5344CB8AC3E}">
        <p14:creationId xmlns:p14="http://schemas.microsoft.com/office/powerpoint/2010/main" val="3028245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8113-F33F-4D90-89EF-BD92538FC16F}"/>
              </a:ext>
            </a:extLst>
          </p:cNvPr>
          <p:cNvSpPr>
            <a:spLocks noGrp="1"/>
          </p:cNvSpPr>
          <p:nvPr>
            <p:ph type="title"/>
          </p:nvPr>
        </p:nvSpPr>
        <p:spPr>
          <a:xfrm>
            <a:off x="586249" y="903659"/>
            <a:ext cx="9059009" cy="1067855"/>
          </a:xfrm>
        </p:spPr>
        <p:txBody>
          <a:bodyPr>
            <a:normAutofit/>
          </a:bodyPr>
          <a:lstStyle/>
          <a:p>
            <a:pPr algn="l"/>
            <a:r>
              <a:rPr lang="en-US" sz="3600" dirty="0"/>
              <a:t>LSTM Architecture</a:t>
            </a:r>
            <a:endParaRPr lang="en-IN" sz="3600" dirty="0"/>
          </a:p>
        </p:txBody>
      </p:sp>
      <p:sp>
        <p:nvSpPr>
          <p:cNvPr id="6" name="Content Placeholder 2">
            <a:extLst>
              <a:ext uri="{FF2B5EF4-FFF2-40B4-BE49-F238E27FC236}">
                <a16:creationId xmlns:a16="http://schemas.microsoft.com/office/drawing/2014/main" id="{DCDE6DA4-977B-4FD5-9199-97575473121E}"/>
              </a:ext>
            </a:extLst>
          </p:cNvPr>
          <p:cNvSpPr>
            <a:spLocks noGrp="1"/>
          </p:cNvSpPr>
          <p:nvPr>
            <p:ph idx="1"/>
          </p:nvPr>
        </p:nvSpPr>
        <p:spPr>
          <a:xfrm>
            <a:off x="586249" y="2328331"/>
            <a:ext cx="5955953" cy="3195777"/>
          </a:xfrm>
        </p:spPr>
        <p:txBody>
          <a:bodyPr/>
          <a:lstStyle/>
          <a:p>
            <a:pPr marL="342900" indent="-342900" algn="just">
              <a:buFont typeface="Wingdings" panose="05000000000000000000" pitchFamily="2" charset="2"/>
              <a:buChar char="§"/>
            </a:pPr>
            <a:r>
              <a:rPr lang="en-US" dirty="0"/>
              <a:t>The architecture used had </a:t>
            </a:r>
            <a:r>
              <a:rPr lang="en-US" b="1" dirty="0"/>
              <a:t>1 LSTM layers </a:t>
            </a:r>
            <a:r>
              <a:rPr lang="en-US" dirty="0"/>
              <a:t>with 25 and 25 neurons respectively.</a:t>
            </a:r>
          </a:p>
          <a:p>
            <a:pPr marL="342900" indent="-342900" algn="just">
              <a:buFont typeface="Wingdings" panose="05000000000000000000" pitchFamily="2" charset="2"/>
              <a:buChar char="§"/>
            </a:pPr>
            <a:r>
              <a:rPr lang="en-US" b="1" dirty="0"/>
              <a:t>Dropout layers </a:t>
            </a:r>
            <a:r>
              <a:rPr lang="en-US" dirty="0"/>
              <a:t>are added as a measure to avoid overfitting, to meet the overall goal of generalization.</a:t>
            </a:r>
          </a:p>
          <a:p>
            <a:pPr marL="342900" indent="-342900" algn="just">
              <a:buFont typeface="Wingdings" panose="05000000000000000000" pitchFamily="2" charset="2"/>
              <a:buChar char="§"/>
            </a:pPr>
            <a:r>
              <a:rPr lang="en-US" dirty="0"/>
              <a:t>The LSTM layers are followed by the fully connected layers. All the Dense layers use </a:t>
            </a:r>
            <a:r>
              <a:rPr lang="en-US" b="1" dirty="0" err="1"/>
              <a:t>ReLU</a:t>
            </a:r>
            <a:r>
              <a:rPr lang="en-US" dirty="0"/>
              <a:t> as the non linear function, except for the last layer which uses the </a:t>
            </a:r>
            <a:r>
              <a:rPr lang="en-US" b="1" dirty="0" err="1"/>
              <a:t>softmax</a:t>
            </a:r>
            <a:r>
              <a:rPr lang="en-US" dirty="0"/>
              <a:t> non linearity to produce the final classification output.</a:t>
            </a:r>
            <a:endParaRPr lang="en-IN" dirty="0"/>
          </a:p>
        </p:txBody>
      </p:sp>
      <p:pic>
        <p:nvPicPr>
          <p:cNvPr id="4" name="Picture 3">
            <a:extLst>
              <a:ext uri="{FF2B5EF4-FFF2-40B4-BE49-F238E27FC236}">
                <a16:creationId xmlns:a16="http://schemas.microsoft.com/office/drawing/2014/main" id="{92D200E2-4092-47E9-A71C-83E9D0F2D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4088" y="259772"/>
            <a:ext cx="2469407" cy="6141027"/>
          </a:xfrm>
          <a:prstGeom prst="rect">
            <a:avLst/>
          </a:prstGeom>
        </p:spPr>
      </p:pic>
    </p:spTree>
    <p:extLst>
      <p:ext uri="{BB962C8B-B14F-4D97-AF65-F5344CB8AC3E}">
        <p14:creationId xmlns:p14="http://schemas.microsoft.com/office/powerpoint/2010/main" val="1284067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E59A-C6E8-4819-AA6B-D41DCD5D2654}"/>
              </a:ext>
            </a:extLst>
          </p:cNvPr>
          <p:cNvSpPr>
            <a:spLocks noGrp="1"/>
          </p:cNvSpPr>
          <p:nvPr>
            <p:ph type="title"/>
          </p:nvPr>
        </p:nvSpPr>
        <p:spPr>
          <a:xfrm>
            <a:off x="459985" y="504334"/>
            <a:ext cx="9059009" cy="1067855"/>
          </a:xfrm>
        </p:spPr>
        <p:txBody>
          <a:bodyPr>
            <a:normAutofit/>
          </a:bodyPr>
          <a:lstStyle/>
          <a:p>
            <a:pPr algn="l"/>
            <a:r>
              <a:rPr lang="en-US" sz="3600" dirty="0"/>
              <a:t>LSTM Model Training</a:t>
            </a:r>
            <a:endParaRPr lang="en-IN" sz="3600" dirty="0"/>
          </a:p>
        </p:txBody>
      </p:sp>
      <p:sp>
        <p:nvSpPr>
          <p:cNvPr id="3" name="Content Placeholder 2">
            <a:extLst>
              <a:ext uri="{FF2B5EF4-FFF2-40B4-BE49-F238E27FC236}">
                <a16:creationId xmlns:a16="http://schemas.microsoft.com/office/drawing/2014/main" id="{FBFA7E81-ACAF-48A2-BF4E-AE45C5F184BA}"/>
              </a:ext>
            </a:extLst>
          </p:cNvPr>
          <p:cNvSpPr>
            <a:spLocks noGrp="1"/>
          </p:cNvSpPr>
          <p:nvPr>
            <p:ph idx="1"/>
          </p:nvPr>
        </p:nvSpPr>
        <p:spPr>
          <a:xfrm>
            <a:off x="459985" y="1847653"/>
            <a:ext cx="4364610" cy="4506013"/>
          </a:xfrm>
        </p:spPr>
        <p:txBody>
          <a:bodyPr>
            <a:normAutofit fontScale="92500" lnSpcReduction="10000"/>
          </a:bodyPr>
          <a:lstStyle/>
          <a:p>
            <a:pPr marL="342900" indent="-342900" algn="just">
              <a:buFont typeface="Wingdings" panose="05000000000000000000" pitchFamily="2" charset="2"/>
              <a:buChar char="§"/>
            </a:pPr>
            <a:r>
              <a:rPr lang="en-US" dirty="0"/>
              <a:t>We split the data into train and test sets, with a </a:t>
            </a:r>
            <a:r>
              <a:rPr lang="en-US" b="1" dirty="0"/>
              <a:t>test split of 30%.</a:t>
            </a:r>
          </a:p>
          <a:p>
            <a:pPr marL="342900" indent="-342900" algn="just">
              <a:buFont typeface="Wingdings" panose="05000000000000000000" pitchFamily="2" charset="2"/>
              <a:buChar char="§"/>
            </a:pPr>
            <a:r>
              <a:rPr lang="en-US" dirty="0"/>
              <a:t>The loss function minimized is the </a:t>
            </a:r>
            <a:r>
              <a:rPr lang="en-US" b="1" dirty="0"/>
              <a:t>cross-entropy loss function</a:t>
            </a:r>
            <a:r>
              <a:rPr lang="en-US" dirty="0"/>
              <a:t>.</a:t>
            </a:r>
          </a:p>
          <a:p>
            <a:pPr marL="342900" indent="-342900" algn="just">
              <a:buFont typeface="Wingdings" panose="05000000000000000000" pitchFamily="2" charset="2"/>
              <a:buChar char="§"/>
            </a:pPr>
            <a:r>
              <a:rPr lang="en-US" dirty="0"/>
              <a:t>The optimizer used  </a:t>
            </a:r>
            <a:r>
              <a:rPr lang="en-US" b="1" dirty="0"/>
              <a:t>Adam Optimizer</a:t>
            </a:r>
            <a:r>
              <a:rPr lang="en-US" dirty="0"/>
              <a:t>, which is an improved version of Vanilla Gradient Descent algorithm, with added variations to overcome the affect of local minima.</a:t>
            </a:r>
          </a:p>
          <a:p>
            <a:pPr marL="342900" indent="-342900" algn="just">
              <a:buFont typeface="Wingdings" panose="05000000000000000000" pitchFamily="2" charset="2"/>
              <a:buChar char="§"/>
            </a:pPr>
            <a:r>
              <a:rPr lang="en-US" dirty="0"/>
              <a:t>While training, we look at the </a:t>
            </a:r>
            <a:r>
              <a:rPr lang="en-US" b="1" dirty="0"/>
              <a:t>accuracy as a performance metric.</a:t>
            </a:r>
          </a:p>
          <a:p>
            <a:pPr marL="342900" indent="-342900" algn="just">
              <a:buFont typeface="Wingdings" panose="05000000000000000000" pitchFamily="2" charset="2"/>
              <a:buChar char="§"/>
            </a:pPr>
            <a:r>
              <a:rPr lang="en-US" dirty="0"/>
              <a:t>Also, we used </a:t>
            </a:r>
            <a:r>
              <a:rPr lang="en-US" b="1" dirty="0"/>
              <a:t>10% </a:t>
            </a:r>
            <a:r>
              <a:rPr lang="en-US" dirty="0"/>
              <a:t>of our training set as </a:t>
            </a:r>
            <a:r>
              <a:rPr lang="en-US" b="1" dirty="0"/>
              <a:t>validation set </a:t>
            </a:r>
            <a:r>
              <a:rPr lang="en-US" dirty="0"/>
              <a:t>to see the generalized performance at the end of each epoch.</a:t>
            </a:r>
          </a:p>
          <a:p>
            <a:pPr marL="342900" indent="-342900" algn="just">
              <a:buFont typeface="Wingdings" panose="05000000000000000000" pitchFamily="2" charset="2"/>
              <a:buChar char="§"/>
            </a:pPr>
            <a:r>
              <a:rPr lang="en-US" dirty="0"/>
              <a:t>A </a:t>
            </a:r>
            <a:r>
              <a:rPr lang="en-US" b="1" dirty="0"/>
              <a:t>batch size of 32 </a:t>
            </a:r>
            <a:r>
              <a:rPr lang="en-US" dirty="0"/>
              <a:t>is used in our model.</a:t>
            </a:r>
            <a:endParaRPr lang="en-IN" dirty="0"/>
          </a:p>
        </p:txBody>
      </p:sp>
      <p:pic>
        <p:nvPicPr>
          <p:cNvPr id="8" name="Picture 7">
            <a:extLst>
              <a:ext uri="{FF2B5EF4-FFF2-40B4-BE49-F238E27FC236}">
                <a16:creationId xmlns:a16="http://schemas.microsoft.com/office/drawing/2014/main" id="{C195ABAB-DC23-4447-B23C-3E4422B900B9}"/>
              </a:ext>
            </a:extLst>
          </p:cNvPr>
          <p:cNvPicPr>
            <a:picLocks noChangeAspect="1"/>
          </p:cNvPicPr>
          <p:nvPr/>
        </p:nvPicPr>
        <p:blipFill rotWithShape="1">
          <a:blip r:embed="rId2">
            <a:extLst>
              <a:ext uri="{28A0092B-C50C-407E-A947-70E740481C1C}">
                <a14:useLocalDpi xmlns:a14="http://schemas.microsoft.com/office/drawing/2010/main" val="0"/>
              </a:ext>
            </a:extLst>
          </a:blip>
          <a:srcRect l="18409" t="18786" r="33693" b="54092"/>
          <a:stretch/>
        </p:blipFill>
        <p:spPr>
          <a:xfrm>
            <a:off x="4824596" y="2026228"/>
            <a:ext cx="5129896" cy="1974272"/>
          </a:xfrm>
          <a:prstGeom prst="rect">
            <a:avLst/>
          </a:prstGeom>
        </p:spPr>
      </p:pic>
    </p:spTree>
    <p:extLst>
      <p:ext uri="{BB962C8B-B14F-4D97-AF65-F5344CB8AC3E}">
        <p14:creationId xmlns:p14="http://schemas.microsoft.com/office/powerpoint/2010/main" val="620687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87523F0-8376-4352-BC93-C5CC10CFCA4E}"/>
              </a:ext>
            </a:extLst>
          </p:cNvPr>
          <p:cNvSpPr>
            <a:spLocks noGrp="1"/>
          </p:cNvSpPr>
          <p:nvPr>
            <p:ph type="title"/>
          </p:nvPr>
        </p:nvSpPr>
        <p:spPr>
          <a:xfrm>
            <a:off x="593725" y="422275"/>
            <a:ext cx="9059863" cy="1066800"/>
          </a:xfrm>
        </p:spPr>
        <p:txBody>
          <a:bodyPr>
            <a:normAutofit/>
          </a:bodyPr>
          <a:lstStyle/>
          <a:p>
            <a:pPr algn="l"/>
            <a:r>
              <a:rPr lang="en-US" sz="3600" dirty="0"/>
              <a:t>LSTM Model Training (contd.)</a:t>
            </a:r>
            <a:endParaRPr lang="en-IN" sz="3600" dirty="0"/>
          </a:p>
        </p:txBody>
      </p:sp>
      <p:sp>
        <p:nvSpPr>
          <p:cNvPr id="11" name="TextBox 10">
            <a:extLst>
              <a:ext uri="{FF2B5EF4-FFF2-40B4-BE49-F238E27FC236}">
                <a16:creationId xmlns:a16="http://schemas.microsoft.com/office/drawing/2014/main" id="{B794B0D0-B9E2-48D2-84B1-160A1B854032}"/>
              </a:ext>
            </a:extLst>
          </p:cNvPr>
          <p:cNvSpPr txBox="1"/>
          <p:nvPr/>
        </p:nvSpPr>
        <p:spPr>
          <a:xfrm>
            <a:off x="1186535" y="4223208"/>
            <a:ext cx="7993930" cy="1554272"/>
          </a:xfrm>
          <a:prstGeom prst="rect">
            <a:avLst/>
          </a:prstGeom>
          <a:noFill/>
        </p:spPr>
        <p:txBody>
          <a:bodyPr wrap="square" rtlCol="0">
            <a:spAutoFit/>
          </a:bodyPr>
          <a:lstStyle/>
          <a:p>
            <a:pPr marL="285750" indent="-285750">
              <a:buFont typeface="Wingdings" panose="05000000000000000000" pitchFamily="2" charset="2"/>
              <a:buChar char="§"/>
            </a:pPr>
            <a:r>
              <a:rPr lang="en-US" sz="1900" dirty="0">
                <a:latin typeface="+mj-lt"/>
              </a:rPr>
              <a:t>We trained the model for </a:t>
            </a:r>
            <a:r>
              <a:rPr lang="en-US" sz="1900" b="1" dirty="0">
                <a:latin typeface="+mj-lt"/>
              </a:rPr>
              <a:t>15 epochs</a:t>
            </a:r>
            <a:r>
              <a:rPr lang="en-US" sz="1900" dirty="0">
                <a:latin typeface="+mj-lt"/>
              </a:rPr>
              <a:t>.</a:t>
            </a:r>
          </a:p>
          <a:p>
            <a:pPr marL="285750" indent="-285750">
              <a:buFont typeface="Wingdings" panose="05000000000000000000" pitchFamily="2" charset="2"/>
              <a:buChar char="§"/>
            </a:pPr>
            <a:r>
              <a:rPr lang="en-US" sz="1900" dirty="0">
                <a:latin typeface="+mj-lt"/>
              </a:rPr>
              <a:t>The both the training and validation accuracy improved drastically.</a:t>
            </a:r>
          </a:p>
          <a:p>
            <a:pPr marL="285750" indent="-285750">
              <a:buFont typeface="Wingdings" panose="05000000000000000000" pitchFamily="2" charset="2"/>
              <a:buChar char="§"/>
            </a:pPr>
            <a:r>
              <a:rPr lang="en-US" sz="1900" b="1" dirty="0">
                <a:latin typeface="+mj-lt"/>
              </a:rPr>
              <a:t>Initial training accuracy: 0.28</a:t>
            </a:r>
          </a:p>
          <a:p>
            <a:pPr marL="285750" indent="-285750">
              <a:buFont typeface="Wingdings" panose="05000000000000000000" pitchFamily="2" charset="2"/>
              <a:buChar char="§"/>
            </a:pPr>
            <a:r>
              <a:rPr lang="en-US" sz="1900" b="1" dirty="0">
                <a:latin typeface="+mj-lt"/>
              </a:rPr>
              <a:t>Final training accuracy: 0.907 </a:t>
            </a:r>
          </a:p>
          <a:p>
            <a:endParaRPr lang="en-US" sz="1900" dirty="0">
              <a:latin typeface="+mj-lt"/>
            </a:endParaRPr>
          </a:p>
        </p:txBody>
      </p:sp>
      <p:pic>
        <p:nvPicPr>
          <p:cNvPr id="7" name="Content Placeholder 6">
            <a:extLst>
              <a:ext uri="{FF2B5EF4-FFF2-40B4-BE49-F238E27FC236}">
                <a16:creationId xmlns:a16="http://schemas.microsoft.com/office/drawing/2014/main" id="{17A6453C-BCC7-45E9-97BB-C42E22B51D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839" t="41105" r="33595" b="10068"/>
          <a:stretch/>
        </p:blipFill>
        <p:spPr>
          <a:xfrm>
            <a:off x="2155490" y="1508909"/>
            <a:ext cx="5742757" cy="2714299"/>
          </a:xfrm>
        </p:spPr>
      </p:pic>
      <p:sp>
        <p:nvSpPr>
          <p:cNvPr id="6" name="Rectangle 5">
            <a:extLst>
              <a:ext uri="{FF2B5EF4-FFF2-40B4-BE49-F238E27FC236}">
                <a16:creationId xmlns:a16="http://schemas.microsoft.com/office/drawing/2014/main" id="{0DC30C91-2DFD-4E67-A624-6620666B3662}"/>
              </a:ext>
            </a:extLst>
          </p:cNvPr>
          <p:cNvSpPr/>
          <p:nvPr/>
        </p:nvSpPr>
        <p:spPr>
          <a:xfrm>
            <a:off x="6953367" y="1668780"/>
            <a:ext cx="944880" cy="2534594"/>
          </a:xfrm>
          <a:prstGeom prst="rect">
            <a:avLst/>
          </a:prstGeom>
          <a:solidFill>
            <a:srgbClr val="FFFF00">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44BD40E2-DC0C-4E4D-9F4A-DDE3318A5ABE}"/>
              </a:ext>
            </a:extLst>
          </p:cNvPr>
          <p:cNvSpPr/>
          <p:nvPr/>
        </p:nvSpPr>
        <p:spPr>
          <a:xfrm>
            <a:off x="5671149" y="1668780"/>
            <a:ext cx="670560" cy="2534594"/>
          </a:xfrm>
          <a:prstGeom prst="rect">
            <a:avLst/>
          </a:prstGeom>
          <a:solidFill>
            <a:srgbClr val="FFFF00">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807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FF0DAD-2B66-4033-9D96-121039A5B2E3}"/>
              </a:ext>
            </a:extLst>
          </p:cNvPr>
          <p:cNvSpPr>
            <a:spLocks noGrp="1"/>
          </p:cNvSpPr>
          <p:nvPr>
            <p:ph idx="1"/>
          </p:nvPr>
        </p:nvSpPr>
        <p:spPr>
          <a:xfrm>
            <a:off x="530818" y="797799"/>
            <a:ext cx="9104214" cy="4699487"/>
          </a:xfrm>
        </p:spPr>
        <p:txBody>
          <a:bodyPr>
            <a:normAutofit/>
          </a:bodyPr>
          <a:lstStyle/>
          <a:p>
            <a:pPr marL="342900" indent="-342900" algn="just">
              <a:buFont typeface="Wingdings" panose="05000000000000000000" pitchFamily="2" charset="2"/>
              <a:buChar char="§"/>
            </a:pPr>
            <a:r>
              <a:rPr lang="en-US" dirty="0"/>
              <a:t>The data set we have used for our project has been taken from a </a:t>
            </a:r>
            <a:r>
              <a:rPr lang="en-US" b="1" u="sng" dirty="0"/>
              <a:t>Kaggle Challenge </a:t>
            </a:r>
            <a:r>
              <a:rPr lang="en-US" dirty="0"/>
              <a:t>for </a:t>
            </a:r>
            <a:r>
              <a:rPr lang="en-US" b="1" u="sng" dirty="0"/>
              <a:t>Distracted Driver Detection </a:t>
            </a:r>
            <a:r>
              <a:rPr lang="en-US" dirty="0"/>
              <a:t>by </a:t>
            </a:r>
            <a:r>
              <a:rPr lang="en-US" b="1" u="sng" dirty="0"/>
              <a:t>State Farm</a:t>
            </a:r>
            <a:r>
              <a:rPr lang="en-US" b="1" dirty="0"/>
              <a:t>.</a:t>
            </a:r>
          </a:p>
          <a:p>
            <a:pPr marL="342900" indent="-342900" algn="just">
              <a:buFont typeface="Wingdings" panose="05000000000000000000" pitchFamily="2" charset="2"/>
              <a:buChar char="§"/>
            </a:pPr>
            <a:r>
              <a:rPr lang="en-US" dirty="0"/>
              <a:t>In this competition, we are given driver images, each taken in a car with a driver doing something in the car (texting, eating, talking on the phone, makeup, reaching behind, etc). The goal of this </a:t>
            </a:r>
            <a:r>
              <a:rPr lang="en-US" b="1" dirty="0"/>
              <a:t>computer vision</a:t>
            </a:r>
            <a:r>
              <a:rPr lang="en-US" dirty="0"/>
              <a:t> is to </a:t>
            </a:r>
            <a:r>
              <a:rPr lang="en-US" b="1" dirty="0"/>
              <a:t>predict the likelihood of what the driver is doing</a:t>
            </a:r>
            <a:r>
              <a:rPr lang="en-US" dirty="0"/>
              <a:t> in each picture. </a:t>
            </a:r>
          </a:p>
          <a:p>
            <a:pPr marL="342900" indent="-342900" algn="just">
              <a:buFont typeface="Wingdings" panose="05000000000000000000" pitchFamily="2" charset="2"/>
              <a:buChar char="§"/>
            </a:pPr>
            <a:r>
              <a:rPr lang="en-US" dirty="0"/>
              <a:t>The 10 classes predicted are:</a:t>
            </a:r>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algn="just"/>
            <a:endParaRPr lang="en-US" dirty="0"/>
          </a:p>
          <a:p>
            <a:pPr algn="just"/>
            <a:endParaRPr lang="en-US" dirty="0"/>
          </a:p>
          <a:p>
            <a:pPr algn="just"/>
            <a:endParaRPr lang="en-US" dirty="0"/>
          </a:p>
          <a:p>
            <a:pPr algn="just"/>
            <a:endParaRPr lang="en-IN" dirty="0"/>
          </a:p>
        </p:txBody>
      </p:sp>
      <p:graphicFrame>
        <p:nvGraphicFramePr>
          <p:cNvPr id="4" name="Table 3">
            <a:extLst>
              <a:ext uri="{FF2B5EF4-FFF2-40B4-BE49-F238E27FC236}">
                <a16:creationId xmlns:a16="http://schemas.microsoft.com/office/drawing/2014/main" id="{10663263-5378-44DA-A1CE-A9118F0EDCAE}"/>
              </a:ext>
            </a:extLst>
          </p:cNvPr>
          <p:cNvGraphicFramePr>
            <a:graphicFrameLocks noGrp="1"/>
          </p:cNvGraphicFramePr>
          <p:nvPr/>
        </p:nvGraphicFramePr>
        <p:xfrm>
          <a:off x="1106712" y="3429000"/>
          <a:ext cx="8128000" cy="18542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874381946"/>
                    </a:ext>
                  </a:extLst>
                </a:gridCol>
                <a:gridCol w="2032000">
                  <a:extLst>
                    <a:ext uri="{9D8B030D-6E8A-4147-A177-3AD203B41FA5}">
                      <a16:colId xmlns:a16="http://schemas.microsoft.com/office/drawing/2014/main" val="2493408061"/>
                    </a:ext>
                  </a:extLst>
                </a:gridCol>
                <a:gridCol w="2032000">
                  <a:extLst>
                    <a:ext uri="{9D8B030D-6E8A-4147-A177-3AD203B41FA5}">
                      <a16:colId xmlns:a16="http://schemas.microsoft.com/office/drawing/2014/main" val="3066855166"/>
                    </a:ext>
                  </a:extLst>
                </a:gridCol>
                <a:gridCol w="2032000">
                  <a:extLst>
                    <a:ext uri="{9D8B030D-6E8A-4147-A177-3AD203B41FA5}">
                      <a16:colId xmlns:a16="http://schemas.microsoft.com/office/drawing/2014/main" val="2111094918"/>
                    </a:ext>
                  </a:extLst>
                </a:gridCol>
              </a:tblGrid>
              <a:tr h="370840">
                <a:tc>
                  <a:txBody>
                    <a:bodyPr/>
                    <a:lstStyle/>
                    <a:p>
                      <a:r>
                        <a:rPr lang="en-US" b="1" dirty="0"/>
                        <a:t>c0</a:t>
                      </a:r>
                      <a:endParaRPr lang="en-IN" b="1" dirty="0"/>
                    </a:p>
                  </a:txBody>
                  <a:tcPr>
                    <a:cell3D prstMaterial="dkEdge">
                      <a:bevel prst="relaxedInset"/>
                      <a:lightRig rig="flood" dir="t"/>
                    </a:cell3D>
                  </a:tcPr>
                </a:tc>
                <a:tc>
                  <a:txBody>
                    <a:bodyPr/>
                    <a:lstStyle/>
                    <a:p>
                      <a:r>
                        <a:rPr lang="en-US" sz="1400" dirty="0"/>
                        <a:t>Safe Driving</a:t>
                      </a:r>
                      <a:endParaRPr lang="en-IN" sz="1400" dirty="0"/>
                    </a:p>
                  </a:txBody>
                  <a:tcPr>
                    <a:cell3D prstMaterial="dkEdge">
                      <a:bevel prst="relaxedInset"/>
                      <a:lightRig rig="flood" dir="t"/>
                    </a:cell3D>
                  </a:tcPr>
                </a:tc>
                <a:tc>
                  <a:txBody>
                    <a:bodyPr/>
                    <a:lstStyle/>
                    <a:p>
                      <a:r>
                        <a:rPr lang="en-US" b="1" dirty="0"/>
                        <a:t>c5</a:t>
                      </a:r>
                      <a:endParaRPr lang="en-IN" b="1" dirty="0"/>
                    </a:p>
                  </a:txBody>
                  <a:tcPr>
                    <a:cell3D prstMaterial="dkEdge">
                      <a:bevel prst="relaxedInset"/>
                      <a:lightRig rig="flood" dir="t"/>
                    </a:cell3D>
                  </a:tcPr>
                </a:tc>
                <a:tc>
                  <a:txBody>
                    <a:bodyPr/>
                    <a:lstStyle/>
                    <a:p>
                      <a:r>
                        <a:rPr lang="en-US" sz="1400" dirty="0"/>
                        <a:t>Operating Radio</a:t>
                      </a:r>
                      <a:endParaRPr lang="en-IN" sz="1400" dirty="0"/>
                    </a:p>
                  </a:txBody>
                  <a:tcPr>
                    <a:cell3D prstMaterial="dkEdge">
                      <a:bevel prst="relaxedInset"/>
                      <a:lightRig rig="flood" dir="t"/>
                    </a:cell3D>
                  </a:tcPr>
                </a:tc>
                <a:extLst>
                  <a:ext uri="{0D108BD9-81ED-4DB2-BD59-A6C34878D82A}">
                    <a16:rowId xmlns:a16="http://schemas.microsoft.com/office/drawing/2014/main" val="3491608684"/>
                  </a:ext>
                </a:extLst>
              </a:tr>
              <a:tr h="370840">
                <a:tc>
                  <a:txBody>
                    <a:bodyPr/>
                    <a:lstStyle/>
                    <a:p>
                      <a:r>
                        <a:rPr lang="en-US" b="1" dirty="0"/>
                        <a:t>c1</a:t>
                      </a:r>
                      <a:endParaRPr lang="en-IN" b="1" dirty="0"/>
                    </a:p>
                  </a:txBody>
                  <a:tcPr>
                    <a:cell3D prstMaterial="dkEdge">
                      <a:bevel prst="relaxedInset"/>
                      <a:lightRig rig="flood" dir="t"/>
                    </a:cell3D>
                  </a:tcPr>
                </a:tc>
                <a:tc>
                  <a:txBody>
                    <a:bodyPr/>
                    <a:lstStyle/>
                    <a:p>
                      <a:r>
                        <a:rPr lang="en-US" sz="1400" dirty="0"/>
                        <a:t>Texting-Right</a:t>
                      </a:r>
                      <a:endParaRPr lang="en-IN" sz="1400" dirty="0"/>
                    </a:p>
                  </a:txBody>
                  <a:tcPr>
                    <a:cell3D prstMaterial="dkEdge">
                      <a:bevel prst="relaxedInset"/>
                      <a:lightRig rig="flood" dir="t"/>
                    </a:cell3D>
                  </a:tcPr>
                </a:tc>
                <a:tc>
                  <a:txBody>
                    <a:bodyPr/>
                    <a:lstStyle/>
                    <a:p>
                      <a:r>
                        <a:rPr lang="en-US" b="1" dirty="0"/>
                        <a:t>c6</a:t>
                      </a:r>
                      <a:endParaRPr lang="en-IN" b="1" dirty="0"/>
                    </a:p>
                  </a:txBody>
                  <a:tcPr>
                    <a:cell3D prstMaterial="dkEdge">
                      <a:bevel prst="relaxedInset"/>
                      <a:lightRig rig="flood" dir="t"/>
                    </a:cell3D>
                  </a:tcPr>
                </a:tc>
                <a:tc>
                  <a:txBody>
                    <a:bodyPr/>
                    <a:lstStyle/>
                    <a:p>
                      <a:r>
                        <a:rPr lang="en-US" sz="1400" dirty="0"/>
                        <a:t>Drinking</a:t>
                      </a:r>
                      <a:endParaRPr lang="en-IN" sz="1400" dirty="0"/>
                    </a:p>
                  </a:txBody>
                  <a:tcPr>
                    <a:cell3D prstMaterial="dkEdge">
                      <a:bevel prst="relaxedInset"/>
                      <a:lightRig rig="flood" dir="t"/>
                    </a:cell3D>
                  </a:tcPr>
                </a:tc>
                <a:extLst>
                  <a:ext uri="{0D108BD9-81ED-4DB2-BD59-A6C34878D82A}">
                    <a16:rowId xmlns:a16="http://schemas.microsoft.com/office/drawing/2014/main" val="74873521"/>
                  </a:ext>
                </a:extLst>
              </a:tr>
              <a:tr h="370840">
                <a:tc>
                  <a:txBody>
                    <a:bodyPr/>
                    <a:lstStyle/>
                    <a:p>
                      <a:r>
                        <a:rPr lang="en-US" b="1" dirty="0"/>
                        <a:t>c2</a:t>
                      </a:r>
                      <a:endParaRPr lang="en-IN" b="1" dirty="0"/>
                    </a:p>
                  </a:txBody>
                  <a:tcPr>
                    <a:cell3D prstMaterial="dkEdge">
                      <a:bevel prst="relaxedInset"/>
                      <a:lightRig rig="flood" dir="t"/>
                    </a:cell3D>
                  </a:tcPr>
                </a:tc>
                <a:tc>
                  <a:txBody>
                    <a:bodyPr/>
                    <a:lstStyle/>
                    <a:p>
                      <a:r>
                        <a:rPr lang="en-US" sz="1400" dirty="0"/>
                        <a:t>Talking On Phone - Right</a:t>
                      </a:r>
                      <a:endParaRPr lang="en-IN" sz="1400" dirty="0"/>
                    </a:p>
                  </a:txBody>
                  <a:tcPr>
                    <a:cell3D prstMaterial="dkEdge">
                      <a:bevel prst="relaxedInset"/>
                      <a:lightRig rig="flood" dir="t"/>
                    </a:cell3D>
                  </a:tcPr>
                </a:tc>
                <a:tc>
                  <a:txBody>
                    <a:bodyPr/>
                    <a:lstStyle/>
                    <a:p>
                      <a:r>
                        <a:rPr lang="en-US" b="1" dirty="0"/>
                        <a:t>c7</a:t>
                      </a:r>
                      <a:endParaRPr lang="en-IN" b="1" dirty="0"/>
                    </a:p>
                  </a:txBody>
                  <a:tcPr>
                    <a:cell3D prstMaterial="dkEdge">
                      <a:bevel prst="relaxedInset"/>
                      <a:lightRig rig="flood" dir="t"/>
                    </a:cell3D>
                  </a:tcPr>
                </a:tc>
                <a:tc>
                  <a:txBody>
                    <a:bodyPr/>
                    <a:lstStyle/>
                    <a:p>
                      <a:r>
                        <a:rPr lang="en-US" sz="1400" dirty="0"/>
                        <a:t>Reaching Behind</a:t>
                      </a:r>
                      <a:endParaRPr lang="en-IN" sz="1400" dirty="0"/>
                    </a:p>
                  </a:txBody>
                  <a:tcPr>
                    <a:cell3D prstMaterial="dkEdge">
                      <a:bevel prst="relaxedInset"/>
                      <a:lightRig rig="flood" dir="t"/>
                    </a:cell3D>
                  </a:tcPr>
                </a:tc>
                <a:extLst>
                  <a:ext uri="{0D108BD9-81ED-4DB2-BD59-A6C34878D82A}">
                    <a16:rowId xmlns:a16="http://schemas.microsoft.com/office/drawing/2014/main" val="2434684944"/>
                  </a:ext>
                </a:extLst>
              </a:tr>
              <a:tr h="370840">
                <a:tc>
                  <a:txBody>
                    <a:bodyPr/>
                    <a:lstStyle/>
                    <a:p>
                      <a:r>
                        <a:rPr lang="en-US" b="1" dirty="0"/>
                        <a:t>c3</a:t>
                      </a:r>
                      <a:endParaRPr lang="en-IN" b="1" dirty="0"/>
                    </a:p>
                  </a:txBody>
                  <a:tcPr>
                    <a:cell3D prstMaterial="dkEdge">
                      <a:bevel prst="relaxedInset"/>
                      <a:lightRig rig="flood" dir="t"/>
                    </a:cell3D>
                  </a:tcPr>
                </a:tc>
                <a:tc>
                  <a:txBody>
                    <a:bodyPr/>
                    <a:lstStyle/>
                    <a:p>
                      <a:r>
                        <a:rPr lang="en-US" sz="1400" dirty="0"/>
                        <a:t>Texting-Left</a:t>
                      </a:r>
                      <a:endParaRPr lang="en-IN" sz="1400" dirty="0"/>
                    </a:p>
                  </a:txBody>
                  <a:tcPr>
                    <a:cell3D prstMaterial="dkEdge">
                      <a:bevel prst="relaxedInset"/>
                      <a:lightRig rig="flood" dir="t"/>
                    </a:cell3D>
                  </a:tcPr>
                </a:tc>
                <a:tc>
                  <a:txBody>
                    <a:bodyPr/>
                    <a:lstStyle/>
                    <a:p>
                      <a:r>
                        <a:rPr lang="en-US" b="1" dirty="0"/>
                        <a:t>c8</a:t>
                      </a:r>
                      <a:endParaRPr lang="en-IN" b="1" dirty="0"/>
                    </a:p>
                  </a:txBody>
                  <a:tcPr>
                    <a:cell3D prstMaterial="dkEdge">
                      <a:bevel prst="relaxedInset"/>
                      <a:lightRig rig="flood" dir="t"/>
                    </a:cell3D>
                  </a:tcPr>
                </a:tc>
                <a:tc>
                  <a:txBody>
                    <a:bodyPr/>
                    <a:lstStyle/>
                    <a:p>
                      <a:r>
                        <a:rPr lang="en-US" sz="1400" dirty="0"/>
                        <a:t>Hair and Makeup</a:t>
                      </a:r>
                      <a:endParaRPr lang="en-IN" sz="1400" dirty="0"/>
                    </a:p>
                  </a:txBody>
                  <a:tcPr>
                    <a:cell3D prstMaterial="dkEdge">
                      <a:bevel prst="relaxedInset"/>
                      <a:lightRig rig="flood" dir="t"/>
                    </a:cell3D>
                  </a:tcPr>
                </a:tc>
                <a:extLst>
                  <a:ext uri="{0D108BD9-81ED-4DB2-BD59-A6C34878D82A}">
                    <a16:rowId xmlns:a16="http://schemas.microsoft.com/office/drawing/2014/main" val="3874915900"/>
                  </a:ext>
                </a:extLst>
              </a:tr>
              <a:tr h="370840">
                <a:tc>
                  <a:txBody>
                    <a:bodyPr/>
                    <a:lstStyle/>
                    <a:p>
                      <a:r>
                        <a:rPr lang="en-US" b="1" dirty="0"/>
                        <a:t>c4</a:t>
                      </a:r>
                      <a:endParaRPr lang="en-IN" b="1" dirty="0"/>
                    </a:p>
                  </a:txBody>
                  <a:tcPr>
                    <a:cell3D prstMaterial="dkEdge">
                      <a:bevel prst="relaxedInset"/>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Talking On Phone -Left</a:t>
                      </a:r>
                      <a:endParaRPr lang="en-IN" sz="1400" dirty="0"/>
                    </a:p>
                  </a:txBody>
                  <a:tcPr>
                    <a:cell3D prstMaterial="dkEdge">
                      <a:bevel prst="relaxedInset"/>
                      <a:lightRig rig="flood" dir="t"/>
                    </a:cell3D>
                  </a:tcPr>
                </a:tc>
                <a:tc>
                  <a:txBody>
                    <a:bodyPr/>
                    <a:lstStyle/>
                    <a:p>
                      <a:r>
                        <a:rPr lang="en-US" b="1" dirty="0"/>
                        <a:t>c9</a:t>
                      </a:r>
                      <a:endParaRPr lang="en-IN" b="1" dirty="0"/>
                    </a:p>
                  </a:txBody>
                  <a:tcPr>
                    <a:cell3D prstMaterial="dkEdge">
                      <a:bevel prst="relaxedInset"/>
                      <a:lightRig rig="flood" dir="t"/>
                    </a:cell3D>
                  </a:tcPr>
                </a:tc>
                <a:tc>
                  <a:txBody>
                    <a:bodyPr/>
                    <a:lstStyle/>
                    <a:p>
                      <a:r>
                        <a:rPr lang="en-US" sz="1400" dirty="0"/>
                        <a:t>Talking to Passenger</a:t>
                      </a:r>
                      <a:endParaRPr lang="en-IN" sz="1400" dirty="0"/>
                    </a:p>
                  </a:txBody>
                  <a:tcPr>
                    <a:cell3D prstMaterial="dkEdge">
                      <a:bevel prst="relaxedInset"/>
                      <a:lightRig rig="flood" dir="t"/>
                    </a:cell3D>
                  </a:tcPr>
                </a:tc>
                <a:extLst>
                  <a:ext uri="{0D108BD9-81ED-4DB2-BD59-A6C34878D82A}">
                    <a16:rowId xmlns:a16="http://schemas.microsoft.com/office/drawing/2014/main" val="1417201590"/>
                  </a:ext>
                </a:extLst>
              </a:tr>
            </a:tbl>
          </a:graphicData>
        </a:graphic>
      </p:graphicFrame>
    </p:spTree>
    <p:extLst>
      <p:ext uri="{BB962C8B-B14F-4D97-AF65-F5344CB8AC3E}">
        <p14:creationId xmlns:p14="http://schemas.microsoft.com/office/powerpoint/2010/main" val="2467848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BE8EA-FFB9-412F-A243-C24E952DD254}"/>
              </a:ext>
            </a:extLst>
          </p:cNvPr>
          <p:cNvSpPr>
            <a:spLocks noGrp="1"/>
          </p:cNvSpPr>
          <p:nvPr>
            <p:ph idx="1"/>
          </p:nvPr>
        </p:nvSpPr>
        <p:spPr>
          <a:xfrm>
            <a:off x="723079" y="2061753"/>
            <a:ext cx="4666269" cy="2734493"/>
          </a:xfrm>
        </p:spPr>
        <p:txBody>
          <a:bodyPr/>
          <a:lstStyle/>
          <a:p>
            <a:pPr marL="342900" indent="-342900" algn="just">
              <a:buFont typeface="Wingdings" panose="05000000000000000000" pitchFamily="2" charset="2"/>
              <a:buChar char="§"/>
            </a:pPr>
            <a:r>
              <a:rPr lang="en-US" dirty="0"/>
              <a:t>The plots show the </a:t>
            </a:r>
            <a:r>
              <a:rPr lang="en-US" b="1" dirty="0"/>
              <a:t>variation of accuracy and the loss function </a:t>
            </a:r>
            <a:r>
              <a:rPr lang="en-US" dirty="0"/>
              <a:t>with each epoch for the </a:t>
            </a:r>
            <a:r>
              <a:rPr lang="en-US" b="1" dirty="0">
                <a:solidFill>
                  <a:schemeClr val="tx2">
                    <a:lumMod val="60000"/>
                    <a:lumOff val="40000"/>
                  </a:schemeClr>
                </a:solidFill>
              </a:rPr>
              <a:t>training</a:t>
            </a:r>
            <a:r>
              <a:rPr lang="en-US" dirty="0"/>
              <a:t> and the </a:t>
            </a:r>
            <a:r>
              <a:rPr lang="en-US" b="1" dirty="0">
                <a:solidFill>
                  <a:schemeClr val="accent6">
                    <a:lumMod val="75000"/>
                  </a:schemeClr>
                </a:solidFill>
              </a:rPr>
              <a:t>validation</a:t>
            </a:r>
            <a:r>
              <a:rPr lang="en-US" dirty="0"/>
              <a:t> set.</a:t>
            </a:r>
          </a:p>
          <a:p>
            <a:pPr marL="342900" indent="-342900" algn="just">
              <a:buFont typeface="Wingdings" panose="05000000000000000000" pitchFamily="2" charset="2"/>
              <a:buChar char="§"/>
            </a:pPr>
            <a:r>
              <a:rPr lang="en-US" dirty="0"/>
              <a:t>The plots clearly show that the model performs very well on the validation set and thus has a </a:t>
            </a:r>
            <a:r>
              <a:rPr lang="en-US" b="1" dirty="0"/>
              <a:t>higher generalization (test) accuracy</a:t>
            </a:r>
            <a:r>
              <a:rPr lang="en-US" dirty="0"/>
              <a:t> and </a:t>
            </a:r>
            <a:r>
              <a:rPr lang="en-US" b="1" dirty="0"/>
              <a:t>lower generalization loss</a:t>
            </a:r>
            <a:r>
              <a:rPr lang="en-US" dirty="0"/>
              <a:t> . This is exactly what we want.</a:t>
            </a:r>
            <a:endParaRPr lang="en-IN" dirty="0"/>
          </a:p>
        </p:txBody>
      </p:sp>
      <p:sp>
        <p:nvSpPr>
          <p:cNvPr id="4" name="Title 1">
            <a:extLst>
              <a:ext uri="{FF2B5EF4-FFF2-40B4-BE49-F238E27FC236}">
                <a16:creationId xmlns:a16="http://schemas.microsoft.com/office/drawing/2014/main" id="{8E67A49A-3363-4104-BAD6-D74DAA4A5344}"/>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LSTM Model Training (contd.)</a:t>
            </a:r>
            <a:endParaRPr lang="en-IN" sz="3600" dirty="0"/>
          </a:p>
        </p:txBody>
      </p:sp>
      <p:pic>
        <p:nvPicPr>
          <p:cNvPr id="5" name="Picture 4">
            <a:extLst>
              <a:ext uri="{FF2B5EF4-FFF2-40B4-BE49-F238E27FC236}">
                <a16:creationId xmlns:a16="http://schemas.microsoft.com/office/drawing/2014/main" id="{BB8D32DD-A1E2-4C65-8524-AF4B4E3B8B8C}"/>
              </a:ext>
            </a:extLst>
          </p:cNvPr>
          <p:cNvPicPr>
            <a:picLocks noChangeAspect="1"/>
          </p:cNvPicPr>
          <p:nvPr/>
        </p:nvPicPr>
        <p:blipFill rotWithShape="1">
          <a:blip r:embed="rId2">
            <a:extLst>
              <a:ext uri="{28A0092B-C50C-407E-A947-70E740481C1C}">
                <a14:useLocalDpi xmlns:a14="http://schemas.microsoft.com/office/drawing/2010/main" val="0"/>
              </a:ext>
            </a:extLst>
          </a:blip>
          <a:srcRect l="17813" t="15909" r="57045" b="8789"/>
          <a:stretch/>
        </p:blipFill>
        <p:spPr>
          <a:xfrm>
            <a:off x="6390409" y="168534"/>
            <a:ext cx="3584863" cy="6039583"/>
          </a:xfrm>
          <a:prstGeom prst="rect">
            <a:avLst/>
          </a:prstGeom>
        </p:spPr>
      </p:pic>
    </p:spTree>
    <p:extLst>
      <p:ext uri="{BB962C8B-B14F-4D97-AF65-F5344CB8AC3E}">
        <p14:creationId xmlns:p14="http://schemas.microsoft.com/office/powerpoint/2010/main" val="2735190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310A6-43FB-4623-AF34-C2C5B10F4CFB}"/>
              </a:ext>
            </a:extLst>
          </p:cNvPr>
          <p:cNvSpPr>
            <a:spLocks noGrp="1"/>
          </p:cNvSpPr>
          <p:nvPr>
            <p:ph idx="1"/>
          </p:nvPr>
        </p:nvSpPr>
        <p:spPr>
          <a:xfrm>
            <a:off x="389543" y="1489075"/>
            <a:ext cx="3887818" cy="4129406"/>
          </a:xfrm>
        </p:spPr>
        <p:txBody>
          <a:bodyPr/>
          <a:lstStyle/>
          <a:p>
            <a:pPr algn="just"/>
            <a:r>
              <a:rPr lang="en-US" dirty="0"/>
              <a:t>We evaluate our model on the </a:t>
            </a:r>
            <a:r>
              <a:rPr lang="en-US" b="1" dirty="0"/>
              <a:t>30% test set </a:t>
            </a:r>
            <a:r>
              <a:rPr lang="en-US" dirty="0"/>
              <a:t>that was split in the beginning. We used the following evaluation metrics:</a:t>
            </a:r>
          </a:p>
          <a:p>
            <a:pPr marL="342900" indent="-342900" algn="just">
              <a:buFont typeface="Wingdings" panose="05000000000000000000" pitchFamily="2" charset="2"/>
              <a:buChar char="§"/>
            </a:pPr>
            <a:r>
              <a:rPr lang="en-US" b="1" dirty="0"/>
              <a:t>Test Set Accuracy</a:t>
            </a:r>
          </a:p>
          <a:p>
            <a:pPr marL="342900" indent="-342900" algn="just">
              <a:buFont typeface="Wingdings" panose="05000000000000000000" pitchFamily="2" charset="2"/>
              <a:buChar char="§"/>
            </a:pPr>
            <a:r>
              <a:rPr lang="en-US" b="1" dirty="0"/>
              <a:t>Confusion Matrix</a:t>
            </a:r>
          </a:p>
          <a:p>
            <a:pPr marL="342900" indent="-342900" algn="just">
              <a:buFont typeface="Wingdings" panose="05000000000000000000" pitchFamily="2" charset="2"/>
              <a:buChar char="§"/>
            </a:pPr>
            <a:r>
              <a:rPr lang="en-US" b="1" dirty="0"/>
              <a:t>Precision, Recall, F1 Score</a:t>
            </a:r>
          </a:p>
          <a:p>
            <a:pPr marL="342900" indent="-342900" algn="just">
              <a:buFont typeface="Wingdings" panose="05000000000000000000" pitchFamily="2" charset="2"/>
              <a:buChar char="§"/>
            </a:pPr>
            <a:r>
              <a:rPr lang="en-US" b="1" dirty="0"/>
              <a:t>Area Under the ROC Curve</a:t>
            </a:r>
          </a:p>
          <a:p>
            <a:pPr algn="just"/>
            <a:endParaRPr lang="en-US" b="1" dirty="0"/>
          </a:p>
          <a:p>
            <a:pPr algn="just"/>
            <a:r>
              <a:rPr lang="en-US" b="1" u="sng" dirty="0"/>
              <a:t>A</a:t>
            </a:r>
            <a:r>
              <a:rPr lang="en-IN" b="1" u="sng" dirty="0"/>
              <a:t>CCURACY:</a:t>
            </a:r>
            <a:r>
              <a:rPr lang="en-IN" b="1" dirty="0"/>
              <a:t> </a:t>
            </a:r>
            <a:r>
              <a:rPr lang="en-IN" dirty="0"/>
              <a:t>We got a 95.05% on the test set. (shown)</a:t>
            </a:r>
            <a:endParaRPr lang="en-IN" b="1" u="sng" dirty="0"/>
          </a:p>
        </p:txBody>
      </p:sp>
      <p:sp>
        <p:nvSpPr>
          <p:cNvPr id="4" name="Title 1">
            <a:extLst>
              <a:ext uri="{FF2B5EF4-FFF2-40B4-BE49-F238E27FC236}">
                <a16:creationId xmlns:a16="http://schemas.microsoft.com/office/drawing/2014/main" id="{37B00DBE-D5BA-40A1-9C9F-F4F60DADE2E4}"/>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LSTM Model Evaluation</a:t>
            </a:r>
            <a:endParaRPr lang="en-IN" sz="3600" dirty="0"/>
          </a:p>
        </p:txBody>
      </p:sp>
      <p:pic>
        <p:nvPicPr>
          <p:cNvPr id="5" name="Picture 4">
            <a:extLst>
              <a:ext uri="{FF2B5EF4-FFF2-40B4-BE49-F238E27FC236}">
                <a16:creationId xmlns:a16="http://schemas.microsoft.com/office/drawing/2014/main" id="{D0BAA37E-82D1-4EF6-8027-4AE29D59FC03}"/>
              </a:ext>
            </a:extLst>
          </p:cNvPr>
          <p:cNvPicPr>
            <a:picLocks noChangeAspect="1"/>
          </p:cNvPicPr>
          <p:nvPr/>
        </p:nvPicPr>
        <p:blipFill rotWithShape="1">
          <a:blip r:embed="rId2">
            <a:extLst>
              <a:ext uri="{28A0092B-C50C-407E-A947-70E740481C1C}">
                <a14:useLocalDpi xmlns:a14="http://schemas.microsoft.com/office/drawing/2010/main" val="0"/>
              </a:ext>
            </a:extLst>
          </a:blip>
          <a:srcRect l="12272" t="14546" r="23125" b="51212"/>
          <a:stretch/>
        </p:blipFill>
        <p:spPr>
          <a:xfrm>
            <a:off x="4003920" y="2461028"/>
            <a:ext cx="5923109" cy="1765994"/>
          </a:xfrm>
          <a:prstGeom prst="rect">
            <a:avLst/>
          </a:prstGeom>
        </p:spPr>
      </p:pic>
      <p:sp>
        <p:nvSpPr>
          <p:cNvPr id="10" name="Rectangle 9">
            <a:extLst>
              <a:ext uri="{FF2B5EF4-FFF2-40B4-BE49-F238E27FC236}">
                <a16:creationId xmlns:a16="http://schemas.microsoft.com/office/drawing/2014/main" id="{ED36F5F3-9E4A-430B-A6AA-BA8F4B3DC53A}"/>
              </a:ext>
            </a:extLst>
          </p:cNvPr>
          <p:cNvSpPr/>
          <p:nvPr/>
        </p:nvSpPr>
        <p:spPr>
          <a:xfrm>
            <a:off x="4277361" y="3851102"/>
            <a:ext cx="834966" cy="375920"/>
          </a:xfrm>
          <a:prstGeom prst="rect">
            <a:avLst/>
          </a:prstGeom>
          <a:solidFill>
            <a:srgbClr val="FFFF00">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4774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5AE68C-463E-4345-8EC0-F2E069C0336F}"/>
              </a:ext>
            </a:extLst>
          </p:cNvPr>
          <p:cNvSpPr>
            <a:spLocks noGrp="1"/>
          </p:cNvSpPr>
          <p:nvPr>
            <p:ph idx="1"/>
          </p:nvPr>
        </p:nvSpPr>
        <p:spPr>
          <a:xfrm>
            <a:off x="593725" y="1362269"/>
            <a:ext cx="9019536" cy="961053"/>
          </a:xfrm>
        </p:spPr>
        <p:txBody>
          <a:bodyPr/>
          <a:lstStyle/>
          <a:p>
            <a:pPr algn="just"/>
            <a:r>
              <a:rPr lang="en-US" b="1" u="sng" dirty="0"/>
              <a:t>CONFUSION MATRIX: </a:t>
            </a:r>
            <a:r>
              <a:rPr lang="en-US" dirty="0"/>
              <a:t>The script and the confusion matrix are as below. As is evident from the diagonal entries of the matrix, most of the predictions done by the model are correct.</a:t>
            </a:r>
            <a:endParaRPr lang="en-IN" b="1" u="sng" dirty="0"/>
          </a:p>
        </p:txBody>
      </p:sp>
      <p:sp>
        <p:nvSpPr>
          <p:cNvPr id="4" name="Title 1">
            <a:extLst>
              <a:ext uri="{FF2B5EF4-FFF2-40B4-BE49-F238E27FC236}">
                <a16:creationId xmlns:a16="http://schemas.microsoft.com/office/drawing/2014/main" id="{26399CDE-4B43-45AF-AD24-58C6FF8263EA}"/>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LSTM Model Evaluation (contd.)</a:t>
            </a:r>
            <a:endParaRPr lang="en-IN" sz="3600" dirty="0"/>
          </a:p>
        </p:txBody>
      </p:sp>
      <p:pic>
        <p:nvPicPr>
          <p:cNvPr id="6" name="Picture 5">
            <a:extLst>
              <a:ext uri="{FF2B5EF4-FFF2-40B4-BE49-F238E27FC236}">
                <a16:creationId xmlns:a16="http://schemas.microsoft.com/office/drawing/2014/main" id="{7E7D592E-B58B-4DF1-AAAF-E0B04E01C120}"/>
              </a:ext>
            </a:extLst>
          </p:cNvPr>
          <p:cNvPicPr>
            <a:picLocks noChangeAspect="1"/>
          </p:cNvPicPr>
          <p:nvPr/>
        </p:nvPicPr>
        <p:blipFill rotWithShape="1">
          <a:blip r:embed="rId2">
            <a:extLst>
              <a:ext uri="{28A0092B-C50C-407E-A947-70E740481C1C}">
                <a14:useLocalDpi xmlns:a14="http://schemas.microsoft.com/office/drawing/2010/main" val="0"/>
              </a:ext>
            </a:extLst>
          </a:blip>
          <a:srcRect l="8193" t="11720" r="45213" b="8424"/>
          <a:stretch/>
        </p:blipFill>
        <p:spPr>
          <a:xfrm>
            <a:off x="334542" y="2272337"/>
            <a:ext cx="4328809" cy="4173166"/>
          </a:xfrm>
          <a:prstGeom prst="rect">
            <a:avLst/>
          </a:prstGeom>
        </p:spPr>
      </p:pic>
      <p:pic>
        <p:nvPicPr>
          <p:cNvPr id="5" name="Picture 4">
            <a:extLst>
              <a:ext uri="{FF2B5EF4-FFF2-40B4-BE49-F238E27FC236}">
                <a16:creationId xmlns:a16="http://schemas.microsoft.com/office/drawing/2014/main" id="{92B2CDA6-3AA5-4DB0-A51F-AFB491F0E0F1}"/>
              </a:ext>
            </a:extLst>
          </p:cNvPr>
          <p:cNvPicPr>
            <a:picLocks noChangeAspect="1"/>
          </p:cNvPicPr>
          <p:nvPr/>
        </p:nvPicPr>
        <p:blipFill rotWithShape="1">
          <a:blip r:embed="rId3">
            <a:extLst>
              <a:ext uri="{28A0092B-C50C-407E-A947-70E740481C1C}">
                <a14:useLocalDpi xmlns:a14="http://schemas.microsoft.com/office/drawing/2010/main" val="0"/>
              </a:ext>
            </a:extLst>
          </a:blip>
          <a:srcRect l="13551" t="13787" r="37017" b="6014"/>
          <a:stretch/>
        </p:blipFill>
        <p:spPr>
          <a:xfrm>
            <a:off x="5242650" y="2263362"/>
            <a:ext cx="4572001" cy="4172363"/>
          </a:xfrm>
          <a:prstGeom prst="rect">
            <a:avLst/>
          </a:prstGeom>
        </p:spPr>
      </p:pic>
    </p:spTree>
    <p:extLst>
      <p:ext uri="{BB962C8B-B14F-4D97-AF65-F5344CB8AC3E}">
        <p14:creationId xmlns:p14="http://schemas.microsoft.com/office/powerpoint/2010/main" val="3036800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461A14-91A5-4345-924A-D4DB791CC2CD}"/>
              </a:ext>
            </a:extLst>
          </p:cNvPr>
          <p:cNvSpPr>
            <a:spLocks noGrp="1"/>
          </p:cNvSpPr>
          <p:nvPr>
            <p:ph idx="1"/>
          </p:nvPr>
        </p:nvSpPr>
        <p:spPr>
          <a:xfrm>
            <a:off x="593725" y="1568124"/>
            <a:ext cx="8979878" cy="1693236"/>
          </a:xfrm>
        </p:spPr>
        <p:txBody>
          <a:bodyPr>
            <a:noAutofit/>
          </a:bodyPr>
          <a:lstStyle/>
          <a:p>
            <a:pPr algn="just"/>
            <a:r>
              <a:rPr lang="en-US" b="1" u="sng" dirty="0"/>
              <a:t>CLASSIFICATION REPORT: </a:t>
            </a:r>
            <a:r>
              <a:rPr lang="en-US" dirty="0"/>
              <a:t> For further insights about the model performance, we also found the precision, recall and F1 score for each target class. The script and the model performance as per the metrics is shown below. The model performs pretty good as per the report </a:t>
            </a:r>
            <a:r>
              <a:rPr lang="en-US" dirty="0">
                <a:sym typeface="Wingdings" panose="05000000000000000000" pitchFamily="2" charset="2"/>
              </a:rPr>
              <a:t>. Average stats:</a:t>
            </a:r>
            <a:endParaRPr lang="en-US" b="1" u="sng" dirty="0">
              <a:sym typeface="Wingdings" panose="05000000000000000000" pitchFamily="2" charset="2"/>
            </a:endParaRPr>
          </a:p>
          <a:p>
            <a:pPr marL="342900" indent="-342900" algn="just">
              <a:buFont typeface="Wingdings" panose="05000000000000000000" pitchFamily="2" charset="2"/>
              <a:buChar char="§"/>
            </a:pPr>
            <a:r>
              <a:rPr lang="en-US" sz="1600" b="1" dirty="0">
                <a:sym typeface="Wingdings" panose="05000000000000000000" pitchFamily="2" charset="2"/>
              </a:rPr>
              <a:t>Precision: 0.95    </a:t>
            </a:r>
          </a:p>
          <a:p>
            <a:pPr marL="342900" indent="-342900" algn="just">
              <a:buFont typeface="Wingdings" panose="05000000000000000000" pitchFamily="2" charset="2"/>
              <a:buChar char="§"/>
            </a:pPr>
            <a:r>
              <a:rPr lang="en-US" sz="1600" b="1" dirty="0">
                <a:sym typeface="Wingdings" panose="05000000000000000000" pitchFamily="2" charset="2"/>
              </a:rPr>
              <a:t>Recall: 0.95   </a:t>
            </a:r>
          </a:p>
          <a:p>
            <a:pPr marL="342900" indent="-342900" algn="just">
              <a:buFont typeface="Wingdings" panose="05000000000000000000" pitchFamily="2" charset="2"/>
              <a:buChar char="§"/>
            </a:pPr>
            <a:r>
              <a:rPr lang="en-US" sz="1600" b="1" dirty="0">
                <a:sym typeface="Wingdings" panose="05000000000000000000" pitchFamily="2" charset="2"/>
              </a:rPr>
              <a:t>F1 Score: 0.95</a:t>
            </a:r>
            <a:endParaRPr lang="en-IN" sz="1600" b="1" dirty="0"/>
          </a:p>
        </p:txBody>
      </p:sp>
      <p:sp>
        <p:nvSpPr>
          <p:cNvPr id="4" name="Title 1">
            <a:extLst>
              <a:ext uri="{FF2B5EF4-FFF2-40B4-BE49-F238E27FC236}">
                <a16:creationId xmlns:a16="http://schemas.microsoft.com/office/drawing/2014/main" id="{5F83E6E4-CBA7-4C6B-B89F-D74E6198B986}"/>
              </a:ext>
            </a:extLst>
          </p:cNvPr>
          <p:cNvSpPr txBox="1">
            <a:spLocks/>
          </p:cNvSpPr>
          <p:nvPr/>
        </p:nvSpPr>
        <p:spPr>
          <a:xfrm>
            <a:off x="593725" y="422275"/>
            <a:ext cx="9059863" cy="10668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i="0" kern="1200">
                <a:solidFill>
                  <a:schemeClr val="tx1"/>
                </a:solidFill>
                <a:latin typeface="+mj-lt"/>
                <a:ea typeface="+mj-ea"/>
                <a:cs typeface="+mj-cs"/>
              </a:defRPr>
            </a:lvl1pPr>
          </a:lstStyle>
          <a:p>
            <a:pPr algn="l"/>
            <a:r>
              <a:rPr lang="en-US" sz="3600" dirty="0"/>
              <a:t>LSTM Model Evaluation (contd.)</a:t>
            </a:r>
            <a:endParaRPr lang="en-IN" sz="3600" dirty="0"/>
          </a:p>
        </p:txBody>
      </p:sp>
      <p:pic>
        <p:nvPicPr>
          <p:cNvPr id="5" name="Picture 4">
            <a:extLst>
              <a:ext uri="{FF2B5EF4-FFF2-40B4-BE49-F238E27FC236}">
                <a16:creationId xmlns:a16="http://schemas.microsoft.com/office/drawing/2014/main" id="{378B2515-2FC9-473D-BE9B-605A01B107C4}"/>
              </a:ext>
            </a:extLst>
          </p:cNvPr>
          <p:cNvPicPr>
            <a:picLocks noChangeAspect="1"/>
          </p:cNvPicPr>
          <p:nvPr/>
        </p:nvPicPr>
        <p:blipFill rotWithShape="1">
          <a:blip r:embed="rId2">
            <a:extLst>
              <a:ext uri="{28A0092B-C50C-407E-A947-70E740481C1C}">
                <a14:useLocalDpi xmlns:a14="http://schemas.microsoft.com/office/drawing/2010/main" val="0"/>
              </a:ext>
            </a:extLst>
          </a:blip>
          <a:srcRect l="11083" t="21714" r="18864" b="34394"/>
          <a:stretch/>
        </p:blipFill>
        <p:spPr>
          <a:xfrm>
            <a:off x="1534181" y="3809651"/>
            <a:ext cx="7178950" cy="2530189"/>
          </a:xfrm>
          <a:prstGeom prst="rect">
            <a:avLst/>
          </a:prstGeom>
        </p:spPr>
      </p:pic>
      <p:sp>
        <p:nvSpPr>
          <p:cNvPr id="7" name="Rectangle 6">
            <a:extLst>
              <a:ext uri="{FF2B5EF4-FFF2-40B4-BE49-F238E27FC236}">
                <a16:creationId xmlns:a16="http://schemas.microsoft.com/office/drawing/2014/main" id="{92DA8F9C-B478-4EA4-A8AD-5FB3DADD95F7}"/>
              </a:ext>
            </a:extLst>
          </p:cNvPr>
          <p:cNvSpPr/>
          <p:nvPr/>
        </p:nvSpPr>
        <p:spPr>
          <a:xfrm>
            <a:off x="2660534" y="6052820"/>
            <a:ext cx="2814320" cy="172720"/>
          </a:xfrm>
          <a:prstGeom prst="rect">
            <a:avLst/>
          </a:prstGeom>
          <a:solidFill>
            <a:srgbClr val="FFFF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6993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AA9C-E738-4FAE-9E9D-7211A44CE7FD}"/>
              </a:ext>
            </a:extLst>
          </p:cNvPr>
          <p:cNvSpPr>
            <a:spLocks noGrp="1"/>
          </p:cNvSpPr>
          <p:nvPr>
            <p:ph type="title"/>
          </p:nvPr>
        </p:nvSpPr>
        <p:spPr>
          <a:xfrm>
            <a:off x="605052" y="2630190"/>
            <a:ext cx="9059009" cy="1067855"/>
          </a:xfrm>
        </p:spPr>
        <p:txBody>
          <a:bodyPr/>
          <a:lstStyle/>
          <a:p>
            <a:r>
              <a:rPr lang="en-US" dirty="0"/>
              <a:t>Comparison</a:t>
            </a:r>
            <a:endParaRPr lang="en-IN" dirty="0"/>
          </a:p>
        </p:txBody>
      </p:sp>
    </p:spTree>
    <p:extLst>
      <p:ext uri="{BB962C8B-B14F-4D97-AF65-F5344CB8AC3E}">
        <p14:creationId xmlns:p14="http://schemas.microsoft.com/office/powerpoint/2010/main" val="786995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4779-C84B-4B1A-9357-041F95A3ADC9}"/>
              </a:ext>
            </a:extLst>
          </p:cNvPr>
          <p:cNvSpPr>
            <a:spLocks noGrp="1"/>
          </p:cNvSpPr>
          <p:nvPr>
            <p:ph type="title"/>
          </p:nvPr>
        </p:nvSpPr>
        <p:spPr>
          <a:xfrm>
            <a:off x="371372" y="-14180"/>
            <a:ext cx="9059009" cy="1067855"/>
          </a:xfrm>
        </p:spPr>
        <p:txBody>
          <a:bodyPr>
            <a:normAutofit/>
          </a:bodyPr>
          <a:lstStyle/>
          <a:p>
            <a:pPr algn="l"/>
            <a:r>
              <a:rPr lang="en-US" sz="4000" dirty="0"/>
              <a:t>Comparative Analysis</a:t>
            </a:r>
            <a:endParaRPr lang="en-IN" sz="4000" dirty="0"/>
          </a:p>
        </p:txBody>
      </p:sp>
      <p:graphicFrame>
        <p:nvGraphicFramePr>
          <p:cNvPr id="4" name="Content Placeholder 3">
            <a:extLst>
              <a:ext uri="{FF2B5EF4-FFF2-40B4-BE49-F238E27FC236}">
                <a16:creationId xmlns:a16="http://schemas.microsoft.com/office/drawing/2014/main" id="{6492C28A-0688-4555-9EA4-012BC278AA62}"/>
              </a:ext>
            </a:extLst>
          </p:cNvPr>
          <p:cNvGraphicFramePr>
            <a:graphicFrameLocks noGrp="1"/>
          </p:cNvGraphicFramePr>
          <p:nvPr>
            <p:ph idx="1"/>
            <p:extLst>
              <p:ext uri="{D42A27DB-BD31-4B8C-83A1-F6EECF244321}">
                <p14:modId xmlns:p14="http://schemas.microsoft.com/office/powerpoint/2010/main" val="140237903"/>
              </p:ext>
            </p:extLst>
          </p:nvPr>
        </p:nvGraphicFramePr>
        <p:xfrm>
          <a:off x="371372" y="1676400"/>
          <a:ext cx="9483828" cy="3529445"/>
        </p:xfrm>
        <a:graphic>
          <a:graphicData uri="http://schemas.openxmlformats.org/drawingml/2006/table">
            <a:tbl>
              <a:tblPr firstRow="1" bandRow="1">
                <a:effectLst/>
                <a:tableStyleId>{5940675A-B579-460E-94D1-54222C63F5DA}</a:tableStyleId>
              </a:tblPr>
              <a:tblGrid>
                <a:gridCol w="1580638">
                  <a:extLst>
                    <a:ext uri="{9D8B030D-6E8A-4147-A177-3AD203B41FA5}">
                      <a16:colId xmlns:a16="http://schemas.microsoft.com/office/drawing/2014/main" val="3762456462"/>
                    </a:ext>
                  </a:extLst>
                </a:gridCol>
                <a:gridCol w="1580638">
                  <a:extLst>
                    <a:ext uri="{9D8B030D-6E8A-4147-A177-3AD203B41FA5}">
                      <a16:colId xmlns:a16="http://schemas.microsoft.com/office/drawing/2014/main" val="4032041197"/>
                    </a:ext>
                  </a:extLst>
                </a:gridCol>
                <a:gridCol w="1580638">
                  <a:extLst>
                    <a:ext uri="{9D8B030D-6E8A-4147-A177-3AD203B41FA5}">
                      <a16:colId xmlns:a16="http://schemas.microsoft.com/office/drawing/2014/main" val="905267661"/>
                    </a:ext>
                  </a:extLst>
                </a:gridCol>
                <a:gridCol w="1580638">
                  <a:extLst>
                    <a:ext uri="{9D8B030D-6E8A-4147-A177-3AD203B41FA5}">
                      <a16:colId xmlns:a16="http://schemas.microsoft.com/office/drawing/2014/main" val="1021782074"/>
                    </a:ext>
                  </a:extLst>
                </a:gridCol>
                <a:gridCol w="1580638">
                  <a:extLst>
                    <a:ext uri="{9D8B030D-6E8A-4147-A177-3AD203B41FA5}">
                      <a16:colId xmlns:a16="http://schemas.microsoft.com/office/drawing/2014/main" val="238557730"/>
                    </a:ext>
                  </a:extLst>
                </a:gridCol>
                <a:gridCol w="1580638">
                  <a:extLst>
                    <a:ext uri="{9D8B030D-6E8A-4147-A177-3AD203B41FA5}">
                      <a16:colId xmlns:a16="http://schemas.microsoft.com/office/drawing/2014/main" val="4158755434"/>
                    </a:ext>
                  </a:extLst>
                </a:gridCol>
              </a:tblGrid>
              <a:tr h="792480">
                <a:tc>
                  <a:txBody>
                    <a:bodyPr/>
                    <a:lstStyle/>
                    <a:p>
                      <a:pPr algn="r"/>
                      <a:r>
                        <a:rPr lang="en-US" dirty="0"/>
                        <a:t>   </a:t>
                      </a:r>
                      <a:r>
                        <a:rPr lang="en-US" sz="1400" b="1" dirty="0"/>
                        <a:t>Models</a:t>
                      </a:r>
                    </a:p>
                    <a:p>
                      <a:r>
                        <a:rPr lang="en-US" sz="1400" b="1" dirty="0" err="1"/>
                        <a:t>Paramet</a:t>
                      </a:r>
                      <a:r>
                        <a:rPr lang="en-US" sz="1400" b="1" dirty="0"/>
                        <a:t>-</a:t>
                      </a:r>
                    </a:p>
                    <a:p>
                      <a:r>
                        <a:rPr lang="en-US" sz="1400" b="1" dirty="0"/>
                        <a:t>ers</a:t>
                      </a:r>
                      <a:endParaRPr lang="en-IN" sz="1400" b="1" dirty="0"/>
                    </a:p>
                  </a:txBody>
                  <a:tcPr>
                    <a:cell3D prstMaterial="dkEdge">
                      <a:bevel/>
                      <a:lightRig rig="flood" dir="t"/>
                    </a:cell3D>
                  </a:tcPr>
                </a:tc>
                <a:tc>
                  <a:txBody>
                    <a:bodyPr/>
                    <a:lstStyle/>
                    <a:p>
                      <a:pPr algn="ctr"/>
                      <a:r>
                        <a:rPr lang="en-US" b="1" dirty="0"/>
                        <a:t>LSTM</a:t>
                      </a:r>
                      <a:endParaRPr lang="en-IN" b="1" dirty="0"/>
                    </a:p>
                  </a:txBody>
                  <a:tcPr>
                    <a:cell3D prstMaterial="dkEdge">
                      <a:bevel/>
                      <a:lightRig rig="flood" dir="t"/>
                    </a:cell3D>
                    <a:noFill/>
                  </a:tcPr>
                </a:tc>
                <a:tc>
                  <a:txBody>
                    <a:bodyPr/>
                    <a:lstStyle/>
                    <a:p>
                      <a:pPr algn="ctr"/>
                      <a:r>
                        <a:rPr lang="en-US" b="1" dirty="0"/>
                        <a:t>CNN (scratch)</a:t>
                      </a:r>
                      <a:endParaRPr lang="en-IN" b="1" dirty="0"/>
                    </a:p>
                  </a:txBody>
                  <a:tcPr>
                    <a:cell3D prstMaterial="dkEdge">
                      <a:bevel/>
                      <a:lightRig rig="flood" dir="t"/>
                    </a:cell3D>
                  </a:tcPr>
                </a:tc>
                <a:tc>
                  <a:txBody>
                    <a:bodyPr/>
                    <a:lstStyle/>
                    <a:p>
                      <a:pPr algn="ctr"/>
                      <a:r>
                        <a:rPr lang="en-US" b="1" dirty="0"/>
                        <a:t>CNN (VGG16)</a:t>
                      </a:r>
                      <a:endParaRPr lang="en-IN" b="1" dirty="0"/>
                    </a:p>
                  </a:txBody>
                  <a:tcPr>
                    <a:cell3D prstMaterial="dkEdge">
                      <a:bevel/>
                      <a:lightRig rig="flood" dir="t"/>
                    </a:cell3D>
                  </a:tcPr>
                </a:tc>
                <a:tc>
                  <a:txBody>
                    <a:bodyPr/>
                    <a:lstStyle/>
                    <a:p>
                      <a:pPr algn="ctr"/>
                      <a:r>
                        <a:rPr lang="en-US" b="1" dirty="0"/>
                        <a:t>KNN</a:t>
                      </a:r>
                      <a:endParaRPr lang="en-IN" b="1" dirty="0"/>
                    </a:p>
                  </a:txBody>
                  <a:tcPr>
                    <a:cell3D prstMaterial="dkEdge">
                      <a:bevel/>
                      <a:lightRig rig="flood" dir="t"/>
                    </a:cell3D>
                  </a:tcPr>
                </a:tc>
                <a:tc>
                  <a:txBody>
                    <a:bodyPr/>
                    <a:lstStyle/>
                    <a:p>
                      <a:pPr algn="ctr"/>
                      <a:r>
                        <a:rPr lang="en-US" b="1" dirty="0"/>
                        <a:t>SVC</a:t>
                      </a:r>
                      <a:endParaRPr lang="en-IN" b="1" dirty="0"/>
                    </a:p>
                  </a:txBody>
                  <a:tcPr>
                    <a:cell3D prstMaterial="dkEdge">
                      <a:bevel/>
                      <a:lightRig rig="flood" dir="t"/>
                    </a:cell3D>
                  </a:tcPr>
                </a:tc>
                <a:extLst>
                  <a:ext uri="{0D108BD9-81ED-4DB2-BD59-A6C34878D82A}">
                    <a16:rowId xmlns:a16="http://schemas.microsoft.com/office/drawing/2014/main" val="379646440"/>
                  </a:ext>
                </a:extLst>
              </a:tr>
              <a:tr h="908165">
                <a:tc>
                  <a:txBody>
                    <a:bodyPr/>
                    <a:lstStyle/>
                    <a:p>
                      <a:pPr algn="ctr"/>
                      <a:r>
                        <a:rPr lang="en-US" b="1" dirty="0"/>
                        <a:t>Accuracy</a:t>
                      </a:r>
                      <a:endParaRPr lang="en-IN" b="1" dirty="0"/>
                    </a:p>
                  </a:txBody>
                  <a:tcPr>
                    <a:cell3D prstMaterial="dkEdge">
                      <a:bevel/>
                      <a:lightRig rig="flood" dir="t"/>
                    </a:cell3D>
                  </a:tcPr>
                </a:tc>
                <a:tc>
                  <a:txBody>
                    <a:bodyPr/>
                    <a:lstStyle/>
                    <a:p>
                      <a:pPr algn="ctr"/>
                      <a:r>
                        <a:rPr lang="en-US" dirty="0"/>
                        <a:t>90.01%</a:t>
                      </a:r>
                      <a:endParaRPr lang="en-IN" dirty="0"/>
                    </a:p>
                  </a:txBody>
                  <a:tcPr>
                    <a:cell3D prstMaterial="dkEdge">
                      <a:bevel/>
                      <a:lightRig rig="flood" dir="t"/>
                    </a:cell3D>
                    <a:noFill/>
                  </a:tcPr>
                </a:tc>
                <a:tc>
                  <a:txBody>
                    <a:bodyPr/>
                    <a:lstStyle/>
                    <a:p>
                      <a:pPr algn="ctr"/>
                      <a:r>
                        <a:rPr lang="en-US" dirty="0"/>
                        <a:t>96.70%</a:t>
                      </a:r>
                      <a:endParaRPr lang="en-IN" dirty="0"/>
                    </a:p>
                  </a:txBody>
                  <a:tcPr>
                    <a:cell3D prstMaterial="dkEdge">
                      <a:bevel/>
                      <a:lightRig rig="flood" dir="t"/>
                    </a:cell3D>
                  </a:tcPr>
                </a:tc>
                <a:tc>
                  <a:txBody>
                    <a:bodyPr/>
                    <a:lstStyle/>
                    <a:p>
                      <a:pPr algn="ctr"/>
                      <a:r>
                        <a:rPr lang="en-US" dirty="0"/>
                        <a:t>91.88%</a:t>
                      </a:r>
                      <a:endParaRPr lang="en-IN" dirty="0"/>
                    </a:p>
                  </a:txBody>
                  <a:tcPr>
                    <a:cell3D prstMaterial="dkEdge">
                      <a:bevel/>
                      <a:lightRig rig="flood" dir="t"/>
                    </a:cell3D>
                  </a:tcPr>
                </a:tc>
                <a:tc>
                  <a:txBody>
                    <a:bodyPr/>
                    <a:lstStyle/>
                    <a:p>
                      <a:pPr algn="ctr"/>
                      <a:r>
                        <a:rPr lang="en-US" dirty="0"/>
                        <a:t>96.45%</a:t>
                      </a:r>
                      <a:endParaRPr lang="en-IN" dirty="0"/>
                    </a:p>
                  </a:txBody>
                  <a:tcPr>
                    <a:cell3D prstMaterial="dkEdge">
                      <a:bevel/>
                      <a:lightRig rig="flood" dir="t"/>
                    </a:cell3D>
                  </a:tcPr>
                </a:tc>
                <a:tc>
                  <a:txBody>
                    <a:bodyPr/>
                    <a:lstStyle/>
                    <a:p>
                      <a:pPr algn="ctr"/>
                      <a:r>
                        <a:rPr lang="en-US" dirty="0"/>
                        <a:t>90.54%</a:t>
                      </a:r>
                      <a:endParaRPr lang="en-IN" dirty="0"/>
                    </a:p>
                  </a:txBody>
                  <a:tcPr>
                    <a:cell3D prstMaterial="dkEdge">
                      <a:bevel/>
                      <a:lightRig rig="flood" dir="t"/>
                    </a:cell3D>
                  </a:tcPr>
                </a:tc>
                <a:extLst>
                  <a:ext uri="{0D108BD9-81ED-4DB2-BD59-A6C34878D82A}">
                    <a16:rowId xmlns:a16="http://schemas.microsoft.com/office/drawing/2014/main" val="1399279672"/>
                  </a:ext>
                </a:extLst>
              </a:tr>
              <a:tr h="792480">
                <a:tc>
                  <a:txBody>
                    <a:bodyPr/>
                    <a:lstStyle/>
                    <a:p>
                      <a:pPr algn="ctr"/>
                      <a:r>
                        <a:rPr lang="en-US" b="1" dirty="0"/>
                        <a:t>Training Time</a:t>
                      </a:r>
                    </a:p>
                    <a:p>
                      <a:pPr algn="ctr"/>
                      <a:r>
                        <a:rPr lang="en-US" b="1" dirty="0"/>
                        <a:t>(train size = 14120)</a:t>
                      </a:r>
                      <a:endParaRPr lang="en-IN" b="1" dirty="0"/>
                    </a:p>
                  </a:txBody>
                  <a:tcPr>
                    <a:cell3D prstMaterial="dkEdge">
                      <a:bevel/>
                      <a:lightRig rig="flood" dir="t"/>
                    </a:cell3D>
                  </a:tcPr>
                </a:tc>
                <a:tc>
                  <a:txBody>
                    <a:bodyPr/>
                    <a:lstStyle/>
                    <a:p>
                      <a:pPr algn="ctr"/>
                      <a:r>
                        <a:rPr lang="en-US" dirty="0"/>
                        <a:t>~2 min</a:t>
                      </a:r>
                      <a:endParaRPr lang="en-IN" dirty="0"/>
                    </a:p>
                  </a:txBody>
                  <a:tcPr>
                    <a:cell3D prstMaterial="dkEdge">
                      <a:bevel/>
                      <a:lightRig rig="flood" dir="t"/>
                    </a:cell3D>
                    <a:noFill/>
                  </a:tcPr>
                </a:tc>
                <a:tc>
                  <a:txBody>
                    <a:bodyPr/>
                    <a:lstStyle/>
                    <a:p>
                      <a:pPr algn="ctr"/>
                      <a:r>
                        <a:rPr lang="en-US" dirty="0"/>
                        <a:t>~60 min</a:t>
                      </a:r>
                    </a:p>
                    <a:p>
                      <a:pPr algn="ctr"/>
                      <a:r>
                        <a:rPr lang="en-US" dirty="0"/>
                        <a:t>(&gt;1hr)</a:t>
                      </a:r>
                      <a:endParaRPr lang="en-IN" dirty="0"/>
                    </a:p>
                  </a:txBody>
                  <a:tcPr>
                    <a:cell3D prstMaterial="dkEdge">
                      <a:bevel/>
                      <a:lightRig rig="flood" dir="t"/>
                    </a:cell3D>
                  </a:tcPr>
                </a:tc>
                <a:tc>
                  <a:txBody>
                    <a:bodyPr/>
                    <a:lstStyle/>
                    <a:p>
                      <a:pPr algn="ctr"/>
                      <a:r>
                        <a:rPr lang="en-US" dirty="0"/>
                        <a:t>~86 min</a:t>
                      </a:r>
                    </a:p>
                    <a:p>
                      <a:pPr algn="ctr"/>
                      <a:r>
                        <a:rPr lang="en-US" dirty="0"/>
                        <a:t>(~1.5hrs)</a:t>
                      </a:r>
                      <a:endParaRPr lang="en-IN" dirty="0"/>
                    </a:p>
                  </a:txBody>
                  <a:tcPr>
                    <a:cell3D prstMaterial="dkEdge">
                      <a:bevel/>
                      <a:lightRig rig="flood" dir="t"/>
                    </a:cell3D>
                  </a:tcPr>
                </a:tc>
                <a:tc>
                  <a:txBody>
                    <a:bodyPr/>
                    <a:lstStyle/>
                    <a:p>
                      <a:pPr algn="ctr"/>
                      <a:r>
                        <a:rPr lang="en-US" dirty="0"/>
                        <a:t>~zero</a:t>
                      </a:r>
                      <a:endParaRPr lang="en-IN" dirty="0"/>
                    </a:p>
                  </a:txBody>
                  <a:tcPr>
                    <a:cell3D prstMaterial="dkEdge">
                      <a:bevel/>
                      <a:lightRig rig="flood" dir="t"/>
                    </a:cell3D>
                  </a:tcPr>
                </a:tc>
                <a:tc>
                  <a:txBody>
                    <a:bodyPr/>
                    <a:lstStyle/>
                    <a:p>
                      <a:pPr algn="ctr"/>
                      <a:r>
                        <a:rPr lang="en-US" dirty="0"/>
                        <a:t>~20 min</a:t>
                      </a:r>
                      <a:endParaRPr lang="en-IN" dirty="0"/>
                    </a:p>
                  </a:txBody>
                  <a:tcPr>
                    <a:cell3D prstMaterial="dkEdge">
                      <a:bevel/>
                      <a:lightRig rig="flood" dir="t"/>
                    </a:cell3D>
                  </a:tcPr>
                </a:tc>
                <a:extLst>
                  <a:ext uri="{0D108BD9-81ED-4DB2-BD59-A6C34878D82A}">
                    <a16:rowId xmlns:a16="http://schemas.microsoft.com/office/drawing/2014/main" val="1638770383"/>
                  </a:ext>
                </a:extLst>
              </a:tr>
              <a:tr h="792480">
                <a:tc>
                  <a:txBody>
                    <a:bodyPr/>
                    <a:lstStyle/>
                    <a:p>
                      <a:pPr algn="ctr"/>
                      <a:r>
                        <a:rPr lang="en-US" b="1" dirty="0"/>
                        <a:t>Testing Time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(train size = 6725)</a:t>
                      </a:r>
                      <a:endParaRPr lang="en-IN" b="1" dirty="0"/>
                    </a:p>
                  </a:txBody>
                  <a:tcPr>
                    <a:cell3D prstMaterial="dkEdge">
                      <a:bevel/>
                      <a:lightRig rig="flood" dir="t"/>
                    </a:cell3D>
                  </a:tcPr>
                </a:tc>
                <a:tc>
                  <a:txBody>
                    <a:bodyPr/>
                    <a:lstStyle/>
                    <a:p>
                      <a:pPr algn="ctr"/>
                      <a:r>
                        <a:rPr lang="en-US" dirty="0"/>
                        <a:t>~1 sec</a:t>
                      </a:r>
                      <a:endParaRPr lang="en-IN" dirty="0"/>
                    </a:p>
                  </a:txBody>
                  <a:tcPr>
                    <a:cell3D prstMaterial="dkEdge">
                      <a:bevel/>
                      <a:lightRig rig="flood" dir="t"/>
                    </a:cell3D>
                    <a:noFill/>
                  </a:tcPr>
                </a:tc>
                <a:tc>
                  <a:txBody>
                    <a:bodyPr/>
                    <a:lstStyle/>
                    <a:p>
                      <a:pPr algn="ctr"/>
                      <a:r>
                        <a:rPr lang="en-US" dirty="0"/>
                        <a:t>~150 sec</a:t>
                      </a:r>
                      <a:endParaRPr lang="en-IN" dirty="0"/>
                    </a:p>
                  </a:txBody>
                  <a:tcPr>
                    <a:cell3D prstMaterial="dkEdge">
                      <a:bevel/>
                      <a:lightRig rig="flood" dir="t"/>
                    </a:cell3D>
                  </a:tcPr>
                </a:tc>
                <a:tc>
                  <a:txBody>
                    <a:bodyPr/>
                    <a:lstStyle/>
                    <a:p>
                      <a:pPr algn="ctr"/>
                      <a:r>
                        <a:rPr lang="en-US" dirty="0"/>
                        <a:t>~221 sec</a:t>
                      </a:r>
                      <a:endParaRPr lang="en-IN" dirty="0"/>
                    </a:p>
                  </a:txBody>
                  <a:tcPr>
                    <a:cell3D prstMaterial="dkEdge">
                      <a:bevel/>
                      <a:lightRig rig="flood" dir="t"/>
                    </a:cell3D>
                  </a:tcPr>
                </a:tc>
                <a:tc>
                  <a:txBody>
                    <a:bodyPr/>
                    <a:lstStyle/>
                    <a:p>
                      <a:pPr algn="ctr"/>
                      <a:r>
                        <a:rPr lang="en-US" dirty="0"/>
                        <a:t>LARGEST!</a:t>
                      </a:r>
                      <a:endParaRPr lang="en-IN" dirty="0"/>
                    </a:p>
                  </a:txBody>
                  <a:tcPr>
                    <a:cell3D prstMaterial="dkEdge">
                      <a:bevel/>
                      <a:lightRig rig="flood" dir="t"/>
                    </a:cell3D>
                  </a:tcPr>
                </a:tc>
                <a:tc>
                  <a:txBody>
                    <a:bodyPr/>
                    <a:lstStyle/>
                    <a:p>
                      <a:pPr algn="ctr"/>
                      <a:r>
                        <a:rPr lang="en-US" dirty="0"/>
                        <a:t>~15sec</a:t>
                      </a:r>
                      <a:endParaRPr lang="en-IN" dirty="0"/>
                    </a:p>
                  </a:txBody>
                  <a:tcPr>
                    <a:cell3D prstMaterial="dkEdge">
                      <a:bevel/>
                      <a:lightRig rig="flood" dir="t"/>
                    </a:cell3D>
                  </a:tcPr>
                </a:tc>
                <a:extLst>
                  <a:ext uri="{0D108BD9-81ED-4DB2-BD59-A6C34878D82A}">
                    <a16:rowId xmlns:a16="http://schemas.microsoft.com/office/drawing/2014/main" val="4028953143"/>
                  </a:ext>
                </a:extLst>
              </a:tr>
            </a:tbl>
          </a:graphicData>
        </a:graphic>
      </p:graphicFrame>
      <p:cxnSp>
        <p:nvCxnSpPr>
          <p:cNvPr id="10" name="Straight Connector 9">
            <a:extLst>
              <a:ext uri="{FF2B5EF4-FFF2-40B4-BE49-F238E27FC236}">
                <a16:creationId xmlns:a16="http://schemas.microsoft.com/office/drawing/2014/main" id="{05088BFB-0DEF-4319-9B92-B96D7428B970}"/>
              </a:ext>
            </a:extLst>
          </p:cNvPr>
          <p:cNvCxnSpPr/>
          <p:nvPr/>
        </p:nvCxnSpPr>
        <p:spPr>
          <a:xfrm>
            <a:off x="371372" y="1676400"/>
            <a:ext cx="1589508" cy="78232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5BBF118B-D52C-43AE-A58C-A2E32CF07AA9}"/>
              </a:ext>
            </a:extLst>
          </p:cNvPr>
          <p:cNvSpPr txBox="1"/>
          <p:nvPr/>
        </p:nvSpPr>
        <p:spPr>
          <a:xfrm>
            <a:off x="2052320" y="5364480"/>
            <a:ext cx="1422400" cy="954107"/>
          </a:xfrm>
          <a:prstGeom prst="rect">
            <a:avLst/>
          </a:prstGeom>
          <a:noFill/>
        </p:spPr>
        <p:txBody>
          <a:bodyPr wrap="square" rtlCol="0">
            <a:spAutoFit/>
          </a:bodyPr>
          <a:lstStyle/>
          <a:p>
            <a:r>
              <a:rPr lang="en-US" sz="2000" dirty="0"/>
              <a:t>    BEST </a:t>
            </a:r>
          </a:p>
          <a:p>
            <a:r>
              <a:rPr lang="en-US" sz="2000" dirty="0">
                <a:sym typeface="Wingdings" panose="05000000000000000000" pitchFamily="2" charset="2"/>
              </a:rPr>
              <a:t>        </a:t>
            </a:r>
          </a:p>
          <a:p>
            <a:r>
              <a:rPr lang="en-US" sz="1600" dirty="0">
                <a:sym typeface="Wingdings" panose="05000000000000000000" pitchFamily="2" charset="2"/>
              </a:rPr>
              <a:t>(</a:t>
            </a:r>
            <a:r>
              <a:rPr lang="en-US" sz="1600" dirty="0" err="1">
                <a:sym typeface="Wingdings" panose="05000000000000000000" pitchFamily="2" charset="2"/>
              </a:rPr>
              <a:t>wrt</a:t>
            </a:r>
            <a:r>
              <a:rPr lang="en-US" sz="1600" dirty="0">
                <a:sym typeface="Wingdings" panose="05000000000000000000" pitchFamily="2" charset="2"/>
              </a:rPr>
              <a:t>. TIME)</a:t>
            </a:r>
            <a:endParaRPr lang="en-IN" sz="1600" dirty="0"/>
          </a:p>
        </p:txBody>
      </p:sp>
      <p:cxnSp>
        <p:nvCxnSpPr>
          <p:cNvPr id="13" name="Straight Arrow Connector 12">
            <a:extLst>
              <a:ext uri="{FF2B5EF4-FFF2-40B4-BE49-F238E27FC236}">
                <a16:creationId xmlns:a16="http://schemas.microsoft.com/office/drawing/2014/main" id="{4AC1B5CB-EFE6-465D-B0F2-B985C66BCFD5}"/>
              </a:ext>
            </a:extLst>
          </p:cNvPr>
          <p:cNvCxnSpPr>
            <a:cxnSpLocks/>
          </p:cNvCxnSpPr>
          <p:nvPr/>
        </p:nvCxnSpPr>
        <p:spPr>
          <a:xfrm flipV="1">
            <a:off x="3058160" y="5364481"/>
            <a:ext cx="0"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8891F24-7EEC-45A7-BDCE-3B9919D239F9}"/>
              </a:ext>
            </a:extLst>
          </p:cNvPr>
          <p:cNvSpPr txBox="1"/>
          <p:nvPr/>
        </p:nvSpPr>
        <p:spPr>
          <a:xfrm>
            <a:off x="3690886" y="5364480"/>
            <a:ext cx="1422400" cy="923330"/>
          </a:xfrm>
          <a:prstGeom prst="rect">
            <a:avLst/>
          </a:prstGeom>
          <a:noFill/>
        </p:spPr>
        <p:txBody>
          <a:bodyPr wrap="square" rtlCol="0">
            <a:spAutoFit/>
          </a:bodyPr>
          <a:lstStyle/>
          <a:p>
            <a:r>
              <a:rPr lang="en-US" sz="2000" dirty="0"/>
              <a:t>    BEST </a:t>
            </a:r>
          </a:p>
          <a:p>
            <a:r>
              <a:rPr lang="en-US" sz="2000" dirty="0">
                <a:sym typeface="Wingdings" panose="05000000000000000000" pitchFamily="2" charset="2"/>
              </a:rPr>
              <a:t>        </a:t>
            </a:r>
          </a:p>
          <a:p>
            <a:r>
              <a:rPr lang="en-US" sz="1400" dirty="0">
                <a:sym typeface="Wingdings" panose="05000000000000000000" pitchFamily="2" charset="2"/>
              </a:rPr>
              <a:t>(</a:t>
            </a:r>
            <a:r>
              <a:rPr lang="en-US" sz="1400" dirty="0" err="1">
                <a:sym typeface="Wingdings" panose="05000000000000000000" pitchFamily="2" charset="2"/>
              </a:rPr>
              <a:t>wrt</a:t>
            </a:r>
            <a:r>
              <a:rPr lang="en-US" sz="1400" dirty="0">
                <a:sym typeface="Wingdings" panose="05000000000000000000" pitchFamily="2" charset="2"/>
              </a:rPr>
              <a:t>. ACCURACY)</a:t>
            </a:r>
            <a:endParaRPr lang="en-IN" sz="1400" dirty="0"/>
          </a:p>
        </p:txBody>
      </p:sp>
      <p:cxnSp>
        <p:nvCxnSpPr>
          <p:cNvPr id="8" name="Straight Arrow Connector 7">
            <a:extLst>
              <a:ext uri="{FF2B5EF4-FFF2-40B4-BE49-F238E27FC236}">
                <a16:creationId xmlns:a16="http://schemas.microsoft.com/office/drawing/2014/main" id="{A821A31D-7D69-427F-A37D-29A39FECBBE0}"/>
              </a:ext>
            </a:extLst>
          </p:cNvPr>
          <p:cNvCxnSpPr>
            <a:cxnSpLocks/>
          </p:cNvCxnSpPr>
          <p:nvPr/>
        </p:nvCxnSpPr>
        <p:spPr>
          <a:xfrm flipV="1">
            <a:off x="4738023" y="5343659"/>
            <a:ext cx="0" cy="609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6972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4832-6DF5-4501-8C5C-27A8FC1758BD}"/>
              </a:ext>
            </a:extLst>
          </p:cNvPr>
          <p:cNvSpPr>
            <a:spLocks noGrp="1"/>
          </p:cNvSpPr>
          <p:nvPr>
            <p:ph type="title"/>
          </p:nvPr>
        </p:nvSpPr>
        <p:spPr>
          <a:xfrm>
            <a:off x="625372" y="2660670"/>
            <a:ext cx="9059009" cy="1067855"/>
          </a:xfrm>
        </p:spPr>
        <p:txBody>
          <a:bodyPr/>
          <a:lstStyle/>
          <a:p>
            <a:r>
              <a:rPr lang="en-US" dirty="0"/>
              <a:t>DEM</a:t>
            </a:r>
            <a:r>
              <a:rPr lang="en-US" dirty="0">
                <a:sym typeface="Wingdings" panose="05000000000000000000" pitchFamily="2" charset="2"/>
              </a:rPr>
              <a:t></a:t>
            </a:r>
            <a:endParaRPr lang="en-IN" dirty="0"/>
          </a:p>
        </p:txBody>
      </p:sp>
    </p:spTree>
    <p:extLst>
      <p:ext uri="{BB962C8B-B14F-4D97-AF65-F5344CB8AC3E}">
        <p14:creationId xmlns:p14="http://schemas.microsoft.com/office/powerpoint/2010/main" val="3499372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C1E4-327F-42F0-B9C8-0002B2337E61}"/>
              </a:ext>
            </a:extLst>
          </p:cNvPr>
          <p:cNvSpPr>
            <a:spLocks noGrp="1"/>
          </p:cNvSpPr>
          <p:nvPr>
            <p:ph type="title"/>
          </p:nvPr>
        </p:nvSpPr>
        <p:spPr>
          <a:xfrm>
            <a:off x="633383" y="730134"/>
            <a:ext cx="8979878" cy="944685"/>
          </a:xfrm>
        </p:spPr>
        <p:txBody>
          <a:bodyPr>
            <a:normAutofit/>
          </a:bodyPr>
          <a:lstStyle/>
          <a:p>
            <a:pPr algn="l"/>
            <a:r>
              <a:rPr lang="en-US" sz="4000" dirty="0"/>
              <a:t>Further Improvements &amp; Scope</a:t>
            </a:r>
            <a:endParaRPr lang="en-IN" sz="4000" dirty="0"/>
          </a:p>
        </p:txBody>
      </p:sp>
      <p:sp>
        <p:nvSpPr>
          <p:cNvPr id="3" name="Content Placeholder 2">
            <a:extLst>
              <a:ext uri="{FF2B5EF4-FFF2-40B4-BE49-F238E27FC236}">
                <a16:creationId xmlns:a16="http://schemas.microsoft.com/office/drawing/2014/main" id="{A882FE91-0E1E-4E47-9F40-AA5C5EC48E80}"/>
              </a:ext>
            </a:extLst>
          </p:cNvPr>
          <p:cNvSpPr>
            <a:spLocks noGrp="1"/>
          </p:cNvSpPr>
          <p:nvPr>
            <p:ph idx="1"/>
          </p:nvPr>
        </p:nvSpPr>
        <p:spPr>
          <a:xfrm>
            <a:off x="633383" y="1878702"/>
            <a:ext cx="8979878" cy="2677511"/>
          </a:xfrm>
        </p:spPr>
        <p:txBody>
          <a:bodyPr>
            <a:normAutofit/>
          </a:bodyPr>
          <a:lstStyle/>
          <a:p>
            <a:pPr marL="342900" indent="-342900" algn="just">
              <a:buFont typeface="Wingdings" panose="05000000000000000000" pitchFamily="2" charset="2"/>
              <a:buChar char="§"/>
            </a:pPr>
            <a:r>
              <a:rPr lang="en-US" dirty="0"/>
              <a:t>The models we have used can be further be analyzed for more hyper parameter tuning. </a:t>
            </a:r>
          </a:p>
          <a:p>
            <a:pPr marL="342900" indent="-342900" algn="just">
              <a:buFont typeface="Wingdings" panose="05000000000000000000" pitchFamily="2" charset="2"/>
              <a:buChar char="§"/>
            </a:pPr>
            <a:r>
              <a:rPr lang="en-US" dirty="0"/>
              <a:t>The deep learning approach for distracted driver detection clearly performs better than any classical technique.</a:t>
            </a:r>
          </a:p>
          <a:p>
            <a:pPr marL="342900" indent="-342900" algn="just">
              <a:buFont typeface="Wingdings" panose="05000000000000000000" pitchFamily="2" charset="2"/>
              <a:buChar char="§"/>
            </a:pPr>
            <a:r>
              <a:rPr lang="en-US" dirty="0"/>
              <a:t>The model can also be deployed to real life devices in automobiles to detect if the driver is distracted for too long, etc.</a:t>
            </a:r>
          </a:p>
        </p:txBody>
      </p:sp>
    </p:spTree>
    <p:extLst>
      <p:ext uri="{BB962C8B-B14F-4D97-AF65-F5344CB8AC3E}">
        <p14:creationId xmlns:p14="http://schemas.microsoft.com/office/powerpoint/2010/main" val="4104144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9CABA-8099-4B94-ADB3-AB21CB342C08}"/>
              </a:ext>
            </a:extLst>
          </p:cNvPr>
          <p:cNvSpPr>
            <a:spLocks noGrp="1"/>
          </p:cNvSpPr>
          <p:nvPr>
            <p:ph type="title"/>
          </p:nvPr>
        </p:nvSpPr>
        <p:spPr>
          <a:xfrm>
            <a:off x="575034" y="2895072"/>
            <a:ext cx="9059009" cy="1067855"/>
          </a:xfrm>
        </p:spPr>
        <p:txBody>
          <a:bodyPr/>
          <a:lstStyle/>
          <a:p>
            <a:r>
              <a:rPr lang="en-US" dirty="0"/>
              <a:t>Thank you!</a:t>
            </a:r>
            <a:endParaRPr lang="en-IN" dirty="0"/>
          </a:p>
        </p:txBody>
      </p:sp>
    </p:spTree>
    <p:extLst>
      <p:ext uri="{BB962C8B-B14F-4D97-AF65-F5344CB8AC3E}">
        <p14:creationId xmlns:p14="http://schemas.microsoft.com/office/powerpoint/2010/main" val="1749880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542B6B-47F4-437C-A015-91695675F9F7}"/>
              </a:ext>
            </a:extLst>
          </p:cNvPr>
          <p:cNvSpPr>
            <a:spLocks noGrp="1"/>
          </p:cNvSpPr>
          <p:nvPr>
            <p:ph idx="1"/>
          </p:nvPr>
        </p:nvSpPr>
        <p:spPr>
          <a:xfrm>
            <a:off x="838108" y="1400901"/>
            <a:ext cx="8938347" cy="4996543"/>
          </a:xfrm>
        </p:spPr>
        <p:txBody>
          <a:bodyPr/>
          <a:lstStyle/>
          <a:p>
            <a:pPr marL="342900" indent="-342900" algn="just">
              <a:buFont typeface="Wingdings" panose="05000000000000000000" pitchFamily="2" charset="2"/>
              <a:buChar char="§"/>
            </a:pPr>
            <a:r>
              <a:rPr lang="en-US" dirty="0"/>
              <a:t>The dataset has a set of labelled images for training, and a set of unlabeled images for testing and submitting.</a:t>
            </a:r>
          </a:p>
          <a:p>
            <a:pPr marL="342900" indent="-342900" algn="just">
              <a:buFont typeface="Wingdings" panose="05000000000000000000" pitchFamily="2" charset="2"/>
              <a:buChar char="§"/>
            </a:pPr>
            <a:r>
              <a:rPr lang="en-US" dirty="0"/>
              <a:t>For our project, we have used only the training dataset of labeled images for both training our models and evaluating them.</a:t>
            </a:r>
          </a:p>
          <a:p>
            <a:pPr marL="342900" indent="-342900" algn="just">
              <a:buFont typeface="Wingdings" panose="05000000000000000000" pitchFamily="2" charset="2"/>
              <a:buChar char="§"/>
            </a:pPr>
            <a:r>
              <a:rPr lang="en-US" dirty="0"/>
              <a:t>The training set was </a:t>
            </a:r>
            <a:r>
              <a:rPr lang="en-US" b="1" dirty="0"/>
              <a:t>balanced</a:t>
            </a:r>
            <a:r>
              <a:rPr lang="en-US" dirty="0"/>
              <a:t> with around </a:t>
            </a:r>
            <a:r>
              <a:rPr lang="en-US" b="1" dirty="0"/>
              <a:t>2200 images </a:t>
            </a:r>
            <a:r>
              <a:rPr lang="en-US" dirty="0"/>
              <a:t>for all the 10 target classes. Thus, the distribution of the target class was </a:t>
            </a:r>
            <a:r>
              <a:rPr lang="en-US" b="1" dirty="0"/>
              <a:t>symmetric</a:t>
            </a:r>
            <a:r>
              <a:rPr lang="en-US" dirty="0"/>
              <a:t>. (not skewed)</a:t>
            </a:r>
          </a:p>
          <a:p>
            <a:pPr marL="342900" indent="-342900" algn="just">
              <a:buFont typeface="Wingdings" panose="05000000000000000000" pitchFamily="2" charset="2"/>
              <a:buChar char="§"/>
            </a:pPr>
            <a:r>
              <a:rPr lang="en-US" dirty="0"/>
              <a:t>The total number of labelled images was </a:t>
            </a:r>
            <a:r>
              <a:rPr lang="en-US" b="1" dirty="0"/>
              <a:t>22,414.</a:t>
            </a:r>
          </a:p>
          <a:p>
            <a:pPr marL="342900" indent="-342900" algn="just">
              <a:buFont typeface="Wingdings" panose="05000000000000000000" pitchFamily="2" charset="2"/>
              <a:buChar char="§"/>
            </a:pPr>
            <a:r>
              <a:rPr lang="en-US" dirty="0"/>
              <a:t>All the images were of the same size – </a:t>
            </a:r>
            <a:r>
              <a:rPr lang="en-US" b="1" dirty="0"/>
              <a:t>480x480 pixels</a:t>
            </a:r>
            <a:r>
              <a:rPr lang="en-US" dirty="0"/>
              <a:t>. But in order to reduce the number of pixels, they were </a:t>
            </a:r>
            <a:r>
              <a:rPr lang="en-US" b="1" dirty="0"/>
              <a:t>resized to 100x100 pixels.</a:t>
            </a:r>
          </a:p>
          <a:p>
            <a:pPr marL="342900" indent="-342900" algn="just">
              <a:buFont typeface="Wingdings" panose="05000000000000000000" pitchFamily="2" charset="2"/>
              <a:buChar char="§"/>
            </a:pPr>
            <a:r>
              <a:rPr lang="en-US" dirty="0"/>
              <a:t>Some images from the dataset have been shown here:</a:t>
            </a:r>
          </a:p>
          <a:p>
            <a:pPr algn="just"/>
            <a:endParaRPr lang="en-US" b="1" dirty="0"/>
          </a:p>
          <a:p>
            <a:pPr marL="342900" indent="-342900" algn="just">
              <a:buFont typeface="Wingdings" panose="05000000000000000000" pitchFamily="2" charset="2"/>
              <a:buChar char="§"/>
            </a:pPr>
            <a:endParaRPr lang="en-US" b="1" dirty="0"/>
          </a:p>
          <a:p>
            <a:endParaRPr lang="en-IN" dirty="0"/>
          </a:p>
        </p:txBody>
      </p:sp>
    </p:spTree>
    <p:extLst>
      <p:ext uri="{BB962C8B-B14F-4D97-AF65-F5344CB8AC3E}">
        <p14:creationId xmlns:p14="http://schemas.microsoft.com/office/powerpoint/2010/main" val="243165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C21961-0B69-427D-859E-154871ED3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756442"/>
            <a:ext cx="8845034" cy="4872834"/>
          </a:xfrm>
          <a:prstGeom prst="rect">
            <a:avLst/>
          </a:prstGeom>
        </p:spPr>
      </p:pic>
    </p:spTree>
    <p:extLst>
      <p:ext uri="{BB962C8B-B14F-4D97-AF65-F5344CB8AC3E}">
        <p14:creationId xmlns:p14="http://schemas.microsoft.com/office/powerpoint/2010/main" val="2216530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A03D-AF40-4D51-9BCE-95AC7334AEC8}"/>
              </a:ext>
            </a:extLst>
          </p:cNvPr>
          <p:cNvSpPr>
            <a:spLocks noGrp="1"/>
          </p:cNvSpPr>
          <p:nvPr>
            <p:ph type="title"/>
          </p:nvPr>
        </p:nvSpPr>
        <p:spPr>
          <a:xfrm>
            <a:off x="687602" y="2588280"/>
            <a:ext cx="9059009" cy="1067855"/>
          </a:xfrm>
        </p:spPr>
        <p:txBody>
          <a:bodyPr/>
          <a:lstStyle/>
          <a:p>
            <a:r>
              <a:rPr lang="en-US" dirty="0"/>
              <a:t>Data Preprocessing</a:t>
            </a:r>
            <a:endParaRPr lang="en-IN" dirty="0"/>
          </a:p>
        </p:txBody>
      </p:sp>
    </p:spTree>
    <p:extLst>
      <p:ext uri="{BB962C8B-B14F-4D97-AF65-F5344CB8AC3E}">
        <p14:creationId xmlns:p14="http://schemas.microsoft.com/office/powerpoint/2010/main" val="2312246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DE73-1E6D-463B-8A38-55458D7AB4C4}"/>
              </a:ext>
            </a:extLst>
          </p:cNvPr>
          <p:cNvSpPr>
            <a:spLocks noGrp="1"/>
          </p:cNvSpPr>
          <p:nvPr>
            <p:ph idx="1"/>
          </p:nvPr>
        </p:nvSpPr>
        <p:spPr>
          <a:xfrm>
            <a:off x="628650" y="742950"/>
            <a:ext cx="8984611" cy="5133975"/>
          </a:xfrm>
        </p:spPr>
        <p:txBody>
          <a:bodyPr/>
          <a:lstStyle/>
          <a:p>
            <a:pPr marL="342900" indent="-342900" algn="just">
              <a:buFont typeface="Wingdings" panose="05000000000000000000" pitchFamily="2" charset="2"/>
              <a:buChar char="§"/>
            </a:pPr>
            <a:r>
              <a:rPr lang="en-US" dirty="0"/>
              <a:t>Considering the task on hand, we intuitively thought that not all the pixel values contributed equal weights to the class value assigned to a particular image.</a:t>
            </a:r>
          </a:p>
          <a:p>
            <a:pPr marL="342900" indent="-342900" algn="just">
              <a:buFont typeface="Wingdings" panose="05000000000000000000" pitchFamily="2" charset="2"/>
              <a:buChar char="§"/>
            </a:pPr>
            <a:r>
              <a:rPr lang="en-US" dirty="0"/>
              <a:t>Consider the two images below:</a:t>
            </a:r>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dirty="0"/>
          </a:p>
          <a:p>
            <a:pPr algn="just"/>
            <a:endParaRPr lang="en-US" dirty="0"/>
          </a:p>
          <a:p>
            <a:pPr marL="342900" indent="-342900" algn="just">
              <a:buFont typeface="Wingdings" panose="05000000000000000000" pitchFamily="2" charset="2"/>
              <a:buChar char="§"/>
            </a:pPr>
            <a:r>
              <a:rPr lang="en-US" dirty="0"/>
              <a:t>We can clearly see that it is mostly the positioning of the hands of the driver that contributes the most to the classification. In some cases, say if the driver is talking to the passenger or is reaching behind, the position of the face may also be useful.</a:t>
            </a:r>
          </a:p>
          <a:p>
            <a:pPr algn="just"/>
            <a:endParaRPr lang="en-IN" dirty="0"/>
          </a:p>
        </p:txBody>
      </p:sp>
      <p:pic>
        <p:nvPicPr>
          <p:cNvPr id="5" name="Picture 4">
            <a:extLst>
              <a:ext uri="{FF2B5EF4-FFF2-40B4-BE49-F238E27FC236}">
                <a16:creationId xmlns:a16="http://schemas.microsoft.com/office/drawing/2014/main" id="{AB5439EE-0CED-447F-AE1C-1C6EE0CAFD13}"/>
              </a:ext>
            </a:extLst>
          </p:cNvPr>
          <p:cNvPicPr>
            <a:picLocks noChangeAspect="1"/>
          </p:cNvPicPr>
          <p:nvPr/>
        </p:nvPicPr>
        <p:blipFill rotWithShape="1">
          <a:blip r:embed="rId2">
            <a:extLst>
              <a:ext uri="{28A0092B-C50C-407E-A947-70E740481C1C}">
                <a14:useLocalDpi xmlns:a14="http://schemas.microsoft.com/office/drawing/2010/main" val="0"/>
              </a:ext>
            </a:extLst>
          </a:blip>
          <a:srcRect r="71827" b="54617"/>
          <a:stretch/>
        </p:blipFill>
        <p:spPr>
          <a:xfrm>
            <a:off x="2578739" y="2300287"/>
            <a:ext cx="2202811" cy="1954883"/>
          </a:xfrm>
          <a:prstGeom prst="rect">
            <a:avLst/>
          </a:prstGeom>
        </p:spPr>
      </p:pic>
      <p:pic>
        <p:nvPicPr>
          <p:cNvPr id="7" name="Picture 6">
            <a:extLst>
              <a:ext uri="{FF2B5EF4-FFF2-40B4-BE49-F238E27FC236}">
                <a16:creationId xmlns:a16="http://schemas.microsoft.com/office/drawing/2014/main" id="{CA09B3C1-6E48-4A54-9AD2-7F502729CF2E}"/>
              </a:ext>
            </a:extLst>
          </p:cNvPr>
          <p:cNvPicPr>
            <a:picLocks noChangeAspect="1"/>
          </p:cNvPicPr>
          <p:nvPr/>
        </p:nvPicPr>
        <p:blipFill rotWithShape="1">
          <a:blip r:embed="rId2">
            <a:extLst>
              <a:ext uri="{28A0092B-C50C-407E-A947-70E740481C1C}">
                <a14:useLocalDpi xmlns:a14="http://schemas.microsoft.com/office/drawing/2010/main" val="0"/>
              </a:ext>
            </a:extLst>
          </a:blip>
          <a:srcRect t="53785" r="71949" b="-663"/>
          <a:stretch/>
        </p:blipFill>
        <p:spPr>
          <a:xfrm>
            <a:off x="5120955" y="2300287"/>
            <a:ext cx="2193286" cy="2019299"/>
          </a:xfrm>
          <a:prstGeom prst="rect">
            <a:avLst/>
          </a:prstGeom>
        </p:spPr>
      </p:pic>
    </p:spTree>
    <p:extLst>
      <p:ext uri="{BB962C8B-B14F-4D97-AF65-F5344CB8AC3E}">
        <p14:creationId xmlns:p14="http://schemas.microsoft.com/office/powerpoint/2010/main" val="497728038"/>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3548</Words>
  <Application>Microsoft Office PowerPoint</Application>
  <PresentationFormat>Widescreen</PresentationFormat>
  <Paragraphs>316</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Century Gothic</vt:lpstr>
      <vt:lpstr>Wingdings</vt:lpstr>
      <vt:lpstr>Office Theme</vt:lpstr>
      <vt:lpstr>PowerPoint Presentation</vt:lpstr>
      <vt:lpstr>Introduction</vt:lpstr>
      <vt:lpstr>PowerPoint Presentation</vt:lpstr>
      <vt:lpstr>Data Understanding</vt:lpstr>
      <vt:lpstr>PowerPoint Presentation</vt:lpstr>
      <vt:lpstr>PowerPoint Presentation</vt:lpstr>
      <vt:lpstr>PowerPoint Presentation</vt:lpstr>
      <vt:lpstr>Data Preprocessing</vt:lpstr>
      <vt:lpstr>PowerPoint Presentation</vt:lpstr>
      <vt:lpstr>PowerPoint Presentation</vt:lpstr>
      <vt:lpstr>R Script:</vt:lpstr>
      <vt:lpstr>Feature Extraction</vt:lpstr>
      <vt:lpstr>PowerPoint Presentation</vt:lpstr>
      <vt:lpstr>Python Script</vt:lpstr>
      <vt:lpstr>Modelling  </vt:lpstr>
      <vt:lpstr>PowerPoint Presentation</vt:lpstr>
      <vt:lpstr>K-Nearest Neighbor Classifier</vt:lpstr>
      <vt:lpstr>Theoretical Idea for the  KNN Algorithm </vt:lpstr>
      <vt:lpstr>PowerPoint Presentation</vt:lpstr>
      <vt:lpstr>Model Evaluation</vt:lpstr>
      <vt:lpstr>Model Evaluation (contd.)</vt:lpstr>
      <vt:lpstr>PowerPoint Presentation</vt:lpstr>
      <vt:lpstr>Support Vector Classifier</vt:lpstr>
      <vt:lpstr>PowerPoint Presentation</vt:lpstr>
      <vt:lpstr>PowerPoint Presentation</vt:lpstr>
      <vt:lpstr>PowerPoint Presentation</vt:lpstr>
      <vt:lpstr>PowerPoint Presentation</vt:lpstr>
      <vt:lpstr>Convolutional Neural Networks</vt:lpstr>
      <vt:lpstr>(A) CNN from scratch</vt:lpstr>
      <vt:lpstr>CNN-A Architecture (TODO)</vt:lpstr>
      <vt:lpstr>CNN-A Model Training</vt:lpstr>
      <vt:lpstr>CNN-A Model Training (contd.)</vt:lpstr>
      <vt:lpstr>PowerPoint Presentation</vt:lpstr>
      <vt:lpstr>PowerPoint Presentation</vt:lpstr>
      <vt:lpstr>PowerPoint Presentation</vt:lpstr>
      <vt:lpstr>PowerPoint Presentation</vt:lpstr>
      <vt:lpstr>(B) CNN: Transfer Learning on VGG16</vt:lpstr>
      <vt:lpstr>CNN-B Architecture </vt:lpstr>
      <vt:lpstr>CNN-B Model Training</vt:lpstr>
      <vt:lpstr>CNN-B Model Training (contd.)</vt:lpstr>
      <vt:lpstr>PowerPoint Presentation</vt:lpstr>
      <vt:lpstr>PowerPoint Presentation</vt:lpstr>
      <vt:lpstr>PowerPoint Presentation</vt:lpstr>
      <vt:lpstr>PowerPoint Presentation</vt:lpstr>
      <vt:lpstr>Long Short Term Memory</vt:lpstr>
      <vt:lpstr>LSTM</vt:lpstr>
      <vt:lpstr>LSTM Architecture</vt:lpstr>
      <vt:lpstr>LSTM Model Training</vt:lpstr>
      <vt:lpstr>LSTM Model Training (contd.)</vt:lpstr>
      <vt:lpstr>PowerPoint Presentation</vt:lpstr>
      <vt:lpstr>PowerPoint Presentation</vt:lpstr>
      <vt:lpstr>PowerPoint Presentation</vt:lpstr>
      <vt:lpstr>PowerPoint Presentation</vt:lpstr>
      <vt:lpstr>Comparison</vt:lpstr>
      <vt:lpstr>Comparative Analysis</vt:lpstr>
      <vt:lpstr>DEM</vt:lpstr>
      <vt:lpstr>Further Improvements &amp;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Maitree Leekha</dc:creator>
  <cp:lastModifiedBy>Maitree Leekha</cp:lastModifiedBy>
  <cp:revision>79</cp:revision>
  <dcterms:created xsi:type="dcterms:W3CDTF">2018-12-20T17:19:01Z</dcterms:created>
  <dcterms:modified xsi:type="dcterms:W3CDTF">2018-12-26T14:51:24Z</dcterms:modified>
</cp:coreProperties>
</file>